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7" r:id="rId4"/>
    <p:sldId id="289" r:id="rId5"/>
    <p:sldId id="290" r:id="rId6"/>
    <p:sldId id="272" r:id="rId7"/>
    <p:sldId id="276" r:id="rId8"/>
    <p:sldId id="278" r:id="rId9"/>
    <p:sldId id="280" r:id="rId10"/>
    <p:sldId id="281" r:id="rId11"/>
    <p:sldId id="279" r:id="rId12"/>
    <p:sldId id="274" r:id="rId13"/>
    <p:sldId id="282" r:id="rId14"/>
    <p:sldId id="262" r:id="rId15"/>
    <p:sldId id="283" r:id="rId16"/>
    <p:sldId id="284" r:id="rId17"/>
    <p:sldId id="285" r:id="rId18"/>
    <p:sldId id="286" r:id="rId19"/>
    <p:sldId id="287" r:id="rId20"/>
    <p:sldId id="288" r:id="rId21"/>
    <p:sldId id="267" r:id="rId22"/>
    <p:sldId id="275" r:id="rId23"/>
  </p:sldIdLst>
  <p:sldSz cx="18288000" cy="10287000"/>
  <p:notesSz cx="6858000" cy="9144000"/>
  <p:embeddedFontLst>
    <p:embeddedFont>
      <p:font typeface="Garet" panose="020B0604020202020204" charset="0"/>
      <p:regular r:id="rId25"/>
    </p:embeddedFont>
    <p:embeddedFont>
      <p:font typeface="Mont Heavy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59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1925" autoAdjust="0"/>
  </p:normalViewPr>
  <p:slideViewPr>
    <p:cSldViewPr>
      <p:cViewPr varScale="1">
        <p:scale>
          <a:sx n="51" d="100"/>
          <a:sy n="51" d="100"/>
        </p:scale>
        <p:origin x="92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B214B-67F8-46C0-81AE-89A85B7ADDBD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6224D-7EC0-4264-9584-9DC7B4E0A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2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6224D-7EC0-4264-9584-9DC7B4E0A8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4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6224D-7EC0-4264-9584-9DC7B4E0A8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8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6224D-7EC0-4264-9584-9DC7B4E0A8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89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6224D-7EC0-4264-9584-9DC7B4E0A8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66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jpe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-266700"/>
            <a:ext cx="18672663" cy="13182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77720" y="5832970"/>
            <a:ext cx="10532560" cy="1088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spc="600" dirty="0">
                <a:solidFill>
                  <a:srgbClr val="FFBD59"/>
                </a:solidFill>
                <a:latin typeface="Garet"/>
              </a:rPr>
              <a:t>Foundations of Data Science</a:t>
            </a:r>
          </a:p>
          <a:p>
            <a:pPr algn="ctr">
              <a:lnSpc>
                <a:spcPts val="4320"/>
              </a:lnSpc>
            </a:pPr>
            <a:r>
              <a:rPr lang="en-US" sz="3200" b="1" spc="300" dirty="0">
                <a:solidFill>
                  <a:srgbClr val="FFBD59"/>
                </a:solidFill>
                <a:latin typeface="Garet"/>
              </a:rPr>
              <a:t>Project 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0202" y="1181100"/>
            <a:ext cx="13267596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9600" dirty="0" err="1">
                <a:solidFill>
                  <a:srgbClr val="FF0000"/>
                </a:solidFill>
                <a:latin typeface="Mont Heavy"/>
              </a:rPr>
              <a:t>Youtube</a:t>
            </a:r>
            <a:r>
              <a:rPr lang="en-US" sz="9600" dirty="0">
                <a:solidFill>
                  <a:srgbClr val="FFFFFF"/>
                </a:solidFill>
                <a:latin typeface="Mont Heavy"/>
              </a:rPr>
              <a:t>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94C35-19CB-055B-AB44-F040B35CF2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535" y="3314700"/>
            <a:ext cx="1712929" cy="171292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DE5F53AD-B89C-20AF-DCC0-BE1AFDBE91DD}"/>
              </a:ext>
            </a:extLst>
          </p:cNvPr>
          <p:cNvSpPr txBox="1"/>
          <p:nvPr/>
        </p:nvSpPr>
        <p:spPr>
          <a:xfrm>
            <a:off x="3886200" y="7505700"/>
            <a:ext cx="10532560" cy="1624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200" spc="300" dirty="0">
                <a:solidFill>
                  <a:schemeClr val="bg1"/>
                </a:solidFill>
                <a:latin typeface="Garet"/>
              </a:rPr>
              <a:t>Amirreza Akbari</a:t>
            </a:r>
          </a:p>
          <a:p>
            <a:pPr algn="ctr">
              <a:lnSpc>
                <a:spcPts val="4320"/>
              </a:lnSpc>
            </a:pPr>
            <a:r>
              <a:rPr lang="en-US" sz="3200" spc="300" dirty="0">
                <a:solidFill>
                  <a:schemeClr val="bg1"/>
                </a:solidFill>
                <a:latin typeface="Garet"/>
              </a:rPr>
              <a:t>Reza Baghestani</a:t>
            </a:r>
          </a:p>
          <a:p>
            <a:pPr algn="ctr">
              <a:lnSpc>
                <a:spcPts val="4320"/>
              </a:lnSpc>
            </a:pPr>
            <a:r>
              <a:rPr lang="en-US" sz="3200" spc="300" dirty="0">
                <a:solidFill>
                  <a:schemeClr val="bg1"/>
                </a:solidFill>
                <a:latin typeface="Garet"/>
              </a:rPr>
              <a:t>Hana Jamali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0FA6E-151F-F3C9-DE45-65218B9F8306}"/>
              </a:ext>
            </a:extLst>
          </p:cNvPr>
          <p:cNvSpPr txBox="1"/>
          <p:nvPr/>
        </p:nvSpPr>
        <p:spPr>
          <a:xfrm>
            <a:off x="4723609" y="1257300"/>
            <a:ext cx="8763791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</a:pPr>
            <a:r>
              <a:rPr lang="en-US" sz="7200" dirty="0">
                <a:solidFill>
                  <a:srgbClr val="FF0000"/>
                </a:solidFill>
                <a:latin typeface="Mont Heavy"/>
              </a:rPr>
              <a:t>#2:</a:t>
            </a:r>
            <a:r>
              <a:rPr lang="en-US" sz="7200" dirty="0">
                <a:solidFill>
                  <a:srgbClr val="FFBD59"/>
                </a:solidFill>
                <a:latin typeface="Mont Heavy"/>
              </a:rPr>
              <a:t> Scrape</a:t>
            </a:r>
          </a:p>
        </p:txBody>
      </p:sp>
      <p:sp>
        <p:nvSpPr>
          <p:cNvPr id="4" name="Freeform 4"/>
          <p:cNvSpPr/>
          <p:nvPr/>
        </p:nvSpPr>
        <p:spPr>
          <a:xfrm>
            <a:off x="-337227" y="2855194"/>
            <a:ext cx="15038596" cy="6938060"/>
          </a:xfrm>
          <a:custGeom>
            <a:avLst/>
            <a:gdLst/>
            <a:ahLst/>
            <a:cxnLst/>
            <a:rect l="l" t="t" r="r" b="b"/>
            <a:pathLst>
              <a:path w="9942869" h="5714488">
                <a:moveTo>
                  <a:pt x="0" y="0"/>
                </a:moveTo>
                <a:lnTo>
                  <a:pt x="9942869" y="0"/>
                </a:lnTo>
                <a:lnTo>
                  <a:pt x="9942869" y="5714489"/>
                </a:lnTo>
                <a:lnTo>
                  <a:pt x="0" y="571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44668" y="4996511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Top Channels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2842923" y="4557113"/>
            <a:ext cx="49640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842923" y="5623198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42923" y="6695411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842923" y="7761496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581028F-ED45-AE96-A998-064CBFFE5FF9}"/>
              </a:ext>
            </a:extLst>
          </p:cNvPr>
          <p:cNvSpPr txBox="1"/>
          <p:nvPr/>
        </p:nvSpPr>
        <p:spPr>
          <a:xfrm>
            <a:off x="13444667" y="3924300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Social Blade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B042DFA-0A76-B466-E73E-C7EDBF3B02FC}"/>
              </a:ext>
            </a:extLst>
          </p:cNvPr>
          <p:cNvSpPr txBox="1"/>
          <p:nvPr/>
        </p:nvSpPr>
        <p:spPr>
          <a:xfrm>
            <a:off x="13444667" y="6102935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Channel Info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852F787F-D790-F927-514E-7A1D7B6B404D}"/>
              </a:ext>
            </a:extLst>
          </p:cNvPr>
          <p:cNvSpPr txBox="1"/>
          <p:nvPr/>
        </p:nvSpPr>
        <p:spPr>
          <a:xfrm>
            <a:off x="13450165" y="7118277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/>
                </a:solidFill>
                <a:latin typeface="Garet"/>
              </a:rPr>
              <a:t>Raw Data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C4AA4-C65C-8E48-6DF7-A8C1A7012E6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956816" y="3218688"/>
            <a:ext cx="10451592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9846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0FA6E-151F-F3C9-DE45-65218B9F8306}"/>
              </a:ext>
            </a:extLst>
          </p:cNvPr>
          <p:cNvSpPr txBox="1"/>
          <p:nvPr/>
        </p:nvSpPr>
        <p:spPr>
          <a:xfrm>
            <a:off x="4723609" y="1257300"/>
            <a:ext cx="8763791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</a:pPr>
            <a:r>
              <a:rPr lang="en-US" sz="7200" dirty="0">
                <a:solidFill>
                  <a:srgbClr val="FF0000"/>
                </a:solidFill>
                <a:latin typeface="Mont Heavy"/>
              </a:rPr>
              <a:t>#2:</a:t>
            </a:r>
            <a:r>
              <a:rPr lang="en-US" sz="7200" dirty="0">
                <a:solidFill>
                  <a:srgbClr val="FFBD59"/>
                </a:solidFill>
                <a:latin typeface="Mont Heavy"/>
              </a:rPr>
              <a:t> Scrape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44668" y="4996511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Top Channels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2842923" y="4557113"/>
            <a:ext cx="49640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842923" y="5623198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42923" y="6695411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842923" y="7761496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581028F-ED45-AE96-A998-064CBFFE5FF9}"/>
              </a:ext>
            </a:extLst>
          </p:cNvPr>
          <p:cNvSpPr txBox="1"/>
          <p:nvPr/>
        </p:nvSpPr>
        <p:spPr>
          <a:xfrm>
            <a:off x="13444667" y="3924300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Social Blade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B042DFA-0A76-B466-E73E-C7EDBF3B02FC}"/>
              </a:ext>
            </a:extLst>
          </p:cNvPr>
          <p:cNvSpPr txBox="1"/>
          <p:nvPr/>
        </p:nvSpPr>
        <p:spPr>
          <a:xfrm>
            <a:off x="13444667" y="6102935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Channel Info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852F787F-D790-F927-514E-7A1D7B6B404D}"/>
              </a:ext>
            </a:extLst>
          </p:cNvPr>
          <p:cNvSpPr txBox="1"/>
          <p:nvPr/>
        </p:nvSpPr>
        <p:spPr>
          <a:xfrm>
            <a:off x="13450165" y="7118277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Raw Data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E4FB49C-CD2C-4F5C-6605-09561F93C1BD}"/>
              </a:ext>
            </a:extLst>
          </p:cNvPr>
          <p:cNvSpPr txBox="1"/>
          <p:nvPr/>
        </p:nvSpPr>
        <p:spPr>
          <a:xfrm>
            <a:off x="13450165" y="8198761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rgbClr val="FFFFFF"/>
                </a:solidFill>
                <a:latin typeface="Garet"/>
              </a:rPr>
              <a:t>Sample Data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064A48E5-5B91-942E-D301-E37FAB82D281}"/>
              </a:ext>
            </a:extLst>
          </p:cNvPr>
          <p:cNvSpPr txBox="1"/>
          <p:nvPr/>
        </p:nvSpPr>
        <p:spPr>
          <a:xfrm>
            <a:off x="685800" y="2287263"/>
            <a:ext cx="17121168" cy="9028437"/>
          </a:xfrm>
          <a:prstGeom prst="rect">
            <a:avLst/>
          </a:prstGeom>
          <a:noFill/>
        </p:spPr>
        <p:txBody>
          <a:bodyPr wrap="square" lIns="0" tIns="0" rIns="0" bIns="0" numCol="2" rtlCol="0" anchor="t">
            <a:spAutoFit/>
          </a:bodyPr>
          <a:lstStyle/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channel_id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@answeredthatforyou, @nickandcarrie, …</a:t>
            </a:r>
            <a:endParaRPr lang="en-US" sz="28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channel_link</a:t>
            </a:r>
            <a:endParaRPr lang="en-US" sz="2800" dirty="0">
              <a:solidFill>
                <a:schemeClr val="bg1"/>
              </a:solidFill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https://youtube.com/@mrbeast,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channel_name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Cinema Home, Super Max, Once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Minutos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, …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channel_type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800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	tech, sports, news, music, games, …</a:t>
            </a: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country</a:t>
            </a: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US, RU, IT, FR, IN, AF,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country_rank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52nd, 41st, 256th,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created_date</a:t>
            </a:r>
            <a:endParaRPr lang="en-US" sz="2800" dirty="0">
              <a:solidFill>
                <a:schemeClr val="bg1"/>
              </a:solidFill>
            </a:endParaRPr>
          </a:p>
          <a:p>
            <a:pPr lvl="1">
              <a:lnSpc>
                <a:spcPts val="2730"/>
              </a:lnSpc>
            </a:pPr>
            <a:r>
              <a:rPr lang="en-US" sz="2400" b="0" i="0" u="none" strike="noStrike" dirty="0">
                <a:solidFill>
                  <a:schemeClr val="bg1">
                    <a:lumMod val="75000"/>
                  </a:schemeClr>
                </a:solidFill>
                <a:effectLst/>
              </a:rPr>
              <a:t>	Feb 7th, 2006 - Sep 17th, 2019 - …</a:t>
            </a: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daily_subs_average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200, 334, +17.3K, +1.66K,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daily_views_average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299728, 33488, 23356642,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estimated_monthly</a:t>
            </a:r>
            <a:r>
              <a:rPr lang="en-US" sz="2800" dirty="0" err="1">
                <a:solidFill>
                  <a:schemeClr val="bg1"/>
                </a:solidFill>
              </a:rPr>
              <a:t>_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income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â‚¬68 - â‚¬1.1K | â‚¬97.4K - â‚¬1.6M |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people_rank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2,753rd, 841st, 1st,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algn="l">
              <a:lnSpc>
                <a:spcPts val="2730"/>
              </a:lnSpc>
            </a:pP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social_blade_rank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508,110th, 418th, 63rd,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socialblade_url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https://socialblade.com/youtube/channel/UCFbcWuTxU0MiS	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GZpVHxPeJg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subscriber_rank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1,001st, 150th, 13,883rd,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subscribers</a:t>
            </a: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3.48K, 7.95M, 289,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subscribers_last_30_days</a:t>
            </a: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6.54K, 800, 20.3K,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uploads</a:t>
            </a: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28272, 385, 1599,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video_view_rank</a:t>
            </a:r>
            <a:endParaRPr lang="en-US" sz="2800" b="0" i="0" u="none" strike="noStrike" dirty="0">
              <a:solidFill>
                <a:schemeClr val="bg1"/>
              </a:solidFill>
              <a:effectLst/>
            </a:endParaRP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615,473rd, 1,302nd, 128th,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views</a:t>
            </a: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50895743, 784043224, 12628,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</a:rPr>
              <a:t>views_last_30_days</a:t>
            </a: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1.071B, 552.227M, 457.267K, …</a:t>
            </a:r>
            <a:endParaRPr lang="en-US" sz="2400" b="0" i="0" u="none" strike="noStrike" dirty="0">
              <a:solidFill>
                <a:schemeClr val="bg1">
                  <a:lumMod val="75000"/>
                </a:schemeClr>
              </a:solidFill>
              <a:effectLst/>
            </a:endParaRPr>
          </a:p>
          <a:p>
            <a:pPr marL="342900" indent="-342900" algn="l">
              <a:lnSpc>
                <a:spcPts val="273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chemeClr val="bg1"/>
                </a:solidFill>
                <a:effectLst/>
              </a:rPr>
              <a:t>yearly_income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ts val="2730"/>
              </a:lnSpc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â‚¬24.5K - â‚¬392.8K | â‚¬1.8K - â‚¬28.6K | …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8F0D76-17DC-074A-B323-51DC12E74D29}"/>
              </a:ext>
            </a:extLst>
          </p:cNvPr>
          <p:cNvGrpSpPr/>
          <p:nvPr/>
        </p:nvGrpSpPr>
        <p:grpSpPr>
          <a:xfrm>
            <a:off x="-337227" y="2855194"/>
            <a:ext cx="15038596" cy="6938060"/>
            <a:chOff x="-337227" y="2855194"/>
            <a:chExt cx="15038596" cy="6938060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7D741167-304E-2355-6D96-5DF93384EE81}"/>
                </a:ext>
              </a:extLst>
            </p:cNvPr>
            <p:cNvSpPr/>
            <p:nvPr/>
          </p:nvSpPr>
          <p:spPr>
            <a:xfrm>
              <a:off x="-337227" y="2855194"/>
              <a:ext cx="15038596" cy="6938060"/>
            </a:xfrm>
            <a:custGeom>
              <a:avLst/>
              <a:gdLst/>
              <a:ahLst/>
              <a:cxnLst/>
              <a:rect l="l" t="t" r="r" b="b"/>
              <a:pathLst>
                <a:path w="9942869" h="5714488">
                  <a:moveTo>
                    <a:pt x="0" y="0"/>
                  </a:moveTo>
                  <a:lnTo>
                    <a:pt x="9942869" y="0"/>
                  </a:lnTo>
                  <a:lnTo>
                    <a:pt x="9942869" y="5714489"/>
                  </a:lnTo>
                  <a:lnTo>
                    <a:pt x="0" y="5714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6845C7-3014-7490-86CA-59336DA6A93E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6816" y="3218688"/>
              <a:ext cx="10451592" cy="5632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54193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19792 -0.0685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-3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1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1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1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23457E-6 L -0.37605 -0.70494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-3524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0" grpId="0"/>
      <p:bldP spid="8" grpId="0"/>
      <p:bldP spid="9" grpId="0"/>
      <p:bldP spid="15" grpId="0"/>
      <p:bldP spid="7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172200" y="2658106"/>
            <a:ext cx="13867858" cy="13867858"/>
          </a:xfrm>
          <a:custGeom>
            <a:avLst/>
            <a:gdLst/>
            <a:ahLst/>
            <a:cxnLst/>
            <a:rect l="l" t="t" r="r" b="b"/>
            <a:pathLst>
              <a:path w="13867858" h="13867858">
                <a:moveTo>
                  <a:pt x="0" y="0"/>
                </a:moveTo>
                <a:lnTo>
                  <a:pt x="13867858" y="0"/>
                </a:lnTo>
                <a:lnTo>
                  <a:pt x="13867858" y="13867857"/>
                </a:lnTo>
                <a:lnTo>
                  <a:pt x="0" y="13867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040731"/>
            <a:ext cx="5066791" cy="6205538"/>
            <a:chOff x="0" y="0"/>
            <a:chExt cx="829947" cy="1016475"/>
          </a:xfrm>
          <a:solidFill>
            <a:schemeClr val="bg1">
              <a:lumMod val="75000"/>
              <a:alpha val="3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10604" y="2040731"/>
            <a:ext cx="5066791" cy="6205538"/>
            <a:chOff x="0" y="0"/>
            <a:chExt cx="829947" cy="1016475"/>
          </a:xfrm>
          <a:solidFill>
            <a:schemeClr val="bg1">
              <a:lumMod val="75000"/>
              <a:alpha val="3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Freeform 9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192509" y="2040731"/>
            <a:ext cx="5066791" cy="6205538"/>
            <a:chOff x="0" y="0"/>
            <a:chExt cx="829947" cy="1016475"/>
          </a:xfrm>
          <a:solidFill>
            <a:schemeClr val="bg1">
              <a:lumMod val="75000"/>
              <a:alpha val="3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4" name="TextBox 14"/>
          <p:cNvSpPr txBox="1"/>
          <p:nvPr/>
        </p:nvSpPr>
        <p:spPr>
          <a:xfrm>
            <a:off x="1333815" y="3510416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u="none" dirty="0">
                <a:solidFill>
                  <a:srgbClr val="FFBD59"/>
                </a:solidFill>
                <a:latin typeface="Mont Heavy"/>
              </a:rPr>
              <a:t>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2586" y="5988103"/>
            <a:ext cx="3659018" cy="1413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 err="1">
                <a:solidFill>
                  <a:srgbClr val="FFFFFF"/>
                </a:solidFill>
                <a:latin typeface="Garet"/>
              </a:rPr>
              <a:t>Youtube</a:t>
            </a: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 Channels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Purpose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Target Variable</a:t>
            </a:r>
            <a:endParaRPr lang="en-US" sz="2100" b="1" u="none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89446" y="2563719"/>
            <a:ext cx="334151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FF0000"/>
                </a:solidFill>
                <a:latin typeface="Mont Heavy"/>
              </a:rPr>
              <a:t>Phase #1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25DD3ABD-9006-E01E-A2E7-D90AC7076B89}"/>
              </a:ext>
            </a:extLst>
          </p:cNvPr>
          <p:cNvSpPr txBox="1"/>
          <p:nvPr/>
        </p:nvSpPr>
        <p:spPr>
          <a:xfrm>
            <a:off x="6915719" y="3510416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u="none" dirty="0">
                <a:solidFill>
                  <a:srgbClr val="FFBD59"/>
                </a:solidFill>
                <a:latin typeface="Mont Heavy"/>
              </a:rPr>
              <a:t>Scrape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54EBD63C-1819-2992-3D6C-4EBDAB77344F}"/>
              </a:ext>
            </a:extLst>
          </p:cNvPr>
          <p:cNvSpPr txBox="1"/>
          <p:nvPr/>
        </p:nvSpPr>
        <p:spPr>
          <a:xfrm>
            <a:off x="7314490" y="5988103"/>
            <a:ext cx="3659018" cy="189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Scrapy Framework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Social Blade</a:t>
            </a:r>
            <a:endParaRPr lang="en-US" sz="2100" b="1" u="none" dirty="0">
              <a:solidFill>
                <a:srgbClr val="FFFFFF"/>
              </a:solidFill>
              <a:latin typeface="Garet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Top 100 channels in 24 countries</a:t>
            </a:r>
            <a:endParaRPr lang="en-US" sz="2100" b="1" u="none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9E2A975B-D2DE-28B2-B548-3EE24D76AC8F}"/>
              </a:ext>
            </a:extLst>
          </p:cNvPr>
          <p:cNvSpPr txBox="1"/>
          <p:nvPr/>
        </p:nvSpPr>
        <p:spPr>
          <a:xfrm>
            <a:off x="7471350" y="2563719"/>
            <a:ext cx="334151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FF0000"/>
                </a:solidFill>
                <a:latin typeface="Mont Heavy"/>
              </a:rPr>
              <a:t>Phase #2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D89E0D74-F185-862F-457D-78E2C3068631}"/>
              </a:ext>
            </a:extLst>
          </p:cNvPr>
          <p:cNvSpPr txBox="1"/>
          <p:nvPr/>
        </p:nvSpPr>
        <p:spPr>
          <a:xfrm>
            <a:off x="12497623" y="3499397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u="none" dirty="0">
                <a:solidFill>
                  <a:srgbClr val="FFBD59"/>
                </a:solidFill>
                <a:latin typeface="Mont Heavy"/>
              </a:rPr>
              <a:t>EDA</a:t>
            </a: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A010875E-845E-B3E5-651A-A0469F6153C0}"/>
              </a:ext>
            </a:extLst>
          </p:cNvPr>
          <p:cNvSpPr txBox="1"/>
          <p:nvPr/>
        </p:nvSpPr>
        <p:spPr>
          <a:xfrm>
            <a:off x="12896394" y="5977084"/>
            <a:ext cx="3659018" cy="1413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Preprocessing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Plots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Analyses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94833BC1-565C-58D0-7B27-E3C22A02C3BC}"/>
              </a:ext>
            </a:extLst>
          </p:cNvPr>
          <p:cNvSpPr txBox="1"/>
          <p:nvPr/>
        </p:nvSpPr>
        <p:spPr>
          <a:xfrm>
            <a:off x="13053254" y="2552700"/>
            <a:ext cx="334151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FF0000"/>
                </a:solidFill>
                <a:latin typeface="Mont Heavy"/>
              </a:rPr>
              <a:t>Phase #3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EE352B-264A-7E37-1D47-8CCC140E3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04" y="438150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6F15664-2E69-948F-A4D5-11FA136F2F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08" y="438150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B4333E0-DE8D-7390-EB0E-77CD38933E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996" y="4381500"/>
            <a:ext cx="1371600" cy="1371600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0C73E24D-2984-8E35-E7B5-0AB6E1E652A4}"/>
              </a:ext>
            </a:extLst>
          </p:cNvPr>
          <p:cNvGrpSpPr/>
          <p:nvPr/>
        </p:nvGrpSpPr>
        <p:grpSpPr>
          <a:xfrm>
            <a:off x="1033272" y="2039112"/>
            <a:ext cx="5066791" cy="6205538"/>
            <a:chOff x="0" y="0"/>
            <a:chExt cx="829947" cy="1016475"/>
          </a:xfrm>
          <a:solidFill>
            <a:schemeClr val="tx1">
              <a:alpha val="80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DFE7C23-3230-29C2-DC0A-7FA07BFCAE3D}"/>
                </a:ext>
              </a:extLst>
            </p:cNvPr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3" name="Group 7">
            <a:extLst>
              <a:ext uri="{FF2B5EF4-FFF2-40B4-BE49-F238E27FC236}">
                <a16:creationId xmlns:a16="http://schemas.microsoft.com/office/drawing/2014/main" id="{E7D763CA-A9AD-7AED-A61B-3A9B9860552D}"/>
              </a:ext>
            </a:extLst>
          </p:cNvPr>
          <p:cNvGrpSpPr/>
          <p:nvPr/>
        </p:nvGrpSpPr>
        <p:grpSpPr>
          <a:xfrm>
            <a:off x="6608712" y="2039112"/>
            <a:ext cx="5066791" cy="6205538"/>
            <a:chOff x="0" y="0"/>
            <a:chExt cx="829947" cy="1016475"/>
          </a:xfrm>
          <a:solidFill>
            <a:schemeClr val="tx1">
              <a:alpha val="80000"/>
            </a:schemeClr>
          </a:solidFill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CC04E6C-8950-FA38-A327-DA7D4DDFDA16}"/>
                </a:ext>
              </a:extLst>
            </p:cNvPr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</p:spTree>
    <p:extLst>
      <p:ext uri="{BB962C8B-B14F-4D97-AF65-F5344CB8AC3E}">
        <p14:creationId xmlns:p14="http://schemas.microsoft.com/office/powerpoint/2010/main" val="3848885738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0FA6E-151F-F3C9-DE45-65218B9F8306}"/>
              </a:ext>
            </a:extLst>
          </p:cNvPr>
          <p:cNvSpPr txBox="1"/>
          <p:nvPr/>
        </p:nvSpPr>
        <p:spPr>
          <a:xfrm>
            <a:off x="4723609" y="1257300"/>
            <a:ext cx="8763791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</a:pPr>
            <a:r>
              <a:rPr lang="en-US" sz="7200" dirty="0">
                <a:solidFill>
                  <a:srgbClr val="FF0000"/>
                </a:solidFill>
                <a:latin typeface="Mont Heavy"/>
              </a:rPr>
              <a:t>#3:</a:t>
            </a:r>
            <a:r>
              <a:rPr lang="en-US" sz="7200" dirty="0">
                <a:solidFill>
                  <a:srgbClr val="FFBD59"/>
                </a:solidFill>
                <a:latin typeface="Mont Heavy"/>
              </a:rPr>
              <a:t> EDA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57C7E352-213A-9048-7D49-3471BDF7B80D}"/>
              </a:ext>
            </a:extLst>
          </p:cNvPr>
          <p:cNvSpPr txBox="1"/>
          <p:nvPr/>
        </p:nvSpPr>
        <p:spPr>
          <a:xfrm>
            <a:off x="685800" y="2746696"/>
            <a:ext cx="17121168" cy="5925340"/>
          </a:xfrm>
          <a:prstGeom prst="rect">
            <a:avLst/>
          </a:prstGeom>
          <a:noFill/>
        </p:spPr>
        <p:txBody>
          <a:bodyPr wrap="square" lIns="0" tIns="0" rIns="0" bIns="0" numCol="1" rtlCol="0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3600" b="1" dirty="0">
                <a:solidFill>
                  <a:schemeClr val="bg1">
                    <a:lumMod val="75000"/>
                  </a:schemeClr>
                </a:solidFill>
                <a:latin typeface="Garet" panose="020B0604020202020204" charset="0"/>
              </a:rPr>
              <a:t>Preprocessing:</a:t>
            </a:r>
            <a:endParaRPr lang="en-US" sz="3600" b="1" i="0" u="none" strike="noStrike" dirty="0">
              <a:solidFill>
                <a:schemeClr val="bg1">
                  <a:lumMod val="75000"/>
                </a:schemeClr>
              </a:solidFill>
              <a:effectLst/>
              <a:latin typeface="Garet" panose="020B0604020202020204" charset="0"/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Handle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 Missing Values</a:t>
            </a:r>
            <a:endParaRPr lang="en-US" sz="3200" dirty="0">
              <a:solidFill>
                <a:schemeClr val="bg1"/>
              </a:solidFill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Handle Data with Errors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Clean Income Data &amp; Convert to Numerical Values</a:t>
            </a:r>
          </a:p>
          <a:p>
            <a:pPr lvl="5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		â‚¬60.8K - â‚¬973.1K  </a:t>
            </a:r>
            <a:r>
              <a:rPr lang="en-US" sz="3200" dirty="0">
                <a:solidFill>
                  <a:schemeClr val="bg1"/>
                </a:solidFill>
                <a:sym typeface="Wingdings" panose="05000000000000000000" pitchFamily="2" charset="2"/>
              </a:rPr>
              <a:t>  516950</a:t>
            </a:r>
            <a:endParaRPr lang="en-US" sz="3200" b="0" i="0" u="none" strike="noStrike" dirty="0">
              <a:solidFill>
                <a:schemeClr val="bg1"/>
              </a:solidFill>
              <a:effectLst/>
            </a:endParaRP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chemeClr val="bg1"/>
                </a:solidFill>
                <a:effectLst/>
              </a:rPr>
              <a:t>Convert </a:t>
            </a:r>
            <a:r>
              <a:rPr lang="en-US" sz="3200" dirty="0">
                <a:solidFill>
                  <a:schemeClr val="bg1"/>
                </a:solidFill>
              </a:rPr>
              <a:t>Shortened Numeric Values to Simple Form</a:t>
            </a:r>
            <a:endParaRPr lang="en-US" sz="3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5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		8,910,872  </a:t>
            </a:r>
            <a:r>
              <a:rPr lang="en-US" sz="3200" dirty="0">
                <a:solidFill>
                  <a:schemeClr val="bg1"/>
                </a:solidFill>
                <a:sym typeface="Wingdings" panose="05000000000000000000" pitchFamily="2" charset="2"/>
              </a:rPr>
              <a:t>  8910872		267.326M    267326000</a:t>
            </a:r>
          </a:p>
          <a:p>
            <a:pPr marL="2171700" lvl="4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sym typeface="Wingdings" panose="05000000000000000000" pitchFamily="2" charset="2"/>
              </a:rPr>
              <a:t>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2541099936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1524000" y="1017134"/>
            <a:ext cx="8382000" cy="8382000"/>
          </a:xfrm>
          <a:custGeom>
            <a:avLst/>
            <a:gdLst/>
            <a:ahLst/>
            <a:cxnLst/>
            <a:rect l="l" t="t" r="r" b="b"/>
            <a:pathLst>
              <a:path w="8045904" h="8045904">
                <a:moveTo>
                  <a:pt x="0" y="0"/>
                </a:moveTo>
                <a:lnTo>
                  <a:pt x="8045904" y="0"/>
                </a:lnTo>
                <a:lnTo>
                  <a:pt x="8045904" y="8045904"/>
                </a:lnTo>
                <a:lnTo>
                  <a:pt x="0" y="804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76400" y="6613327"/>
            <a:ext cx="5656105" cy="5666599"/>
          </a:xfrm>
          <a:custGeom>
            <a:avLst/>
            <a:gdLst/>
            <a:ahLst/>
            <a:cxnLst/>
            <a:rect l="l" t="t" r="r" b="b"/>
            <a:pathLst>
              <a:path w="5656105" h="5666599">
                <a:moveTo>
                  <a:pt x="0" y="0"/>
                </a:moveTo>
                <a:lnTo>
                  <a:pt x="5656104" y="0"/>
                </a:lnTo>
                <a:lnTo>
                  <a:pt x="5656104" y="5666598"/>
                </a:lnTo>
                <a:lnTo>
                  <a:pt x="0" y="566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131747" y="4914900"/>
            <a:ext cx="4109607" cy="229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82"/>
              </a:lnSpc>
            </a:pPr>
            <a:r>
              <a:rPr lang="en-US" sz="2400" dirty="0">
                <a:solidFill>
                  <a:srgbClr val="FFBD59"/>
                </a:solidFill>
                <a:latin typeface="Garet"/>
              </a:rPr>
              <a:t>We scraped the same number of channels from each country but some data were lost while scraping or dropped due to errors in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16507" y="2359357"/>
            <a:ext cx="5876093" cy="1869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dirty="0">
                <a:solidFill>
                  <a:schemeClr val="bg1"/>
                </a:solidFill>
                <a:latin typeface="Mont Heavy"/>
              </a:rPr>
              <a:t>Distribution of </a:t>
            </a:r>
            <a:r>
              <a:rPr lang="en-US" sz="6000" dirty="0">
                <a:solidFill>
                  <a:srgbClr val="FF0000"/>
                </a:solidFill>
                <a:latin typeface="Mont Heavy"/>
              </a:rPr>
              <a:t>Countries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07A8EB-5A71-6F68-720F-2F69D11504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00"/>
          <a:stretch/>
        </p:blipFill>
        <p:spPr>
          <a:xfrm>
            <a:off x="1828800" y="1428750"/>
            <a:ext cx="7696200" cy="752475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8534400" y="1714500"/>
            <a:ext cx="8382000" cy="6858000"/>
          </a:xfrm>
          <a:custGeom>
            <a:avLst/>
            <a:gdLst/>
            <a:ahLst/>
            <a:cxnLst/>
            <a:rect l="l" t="t" r="r" b="b"/>
            <a:pathLst>
              <a:path w="8045904" h="8045904">
                <a:moveTo>
                  <a:pt x="0" y="0"/>
                </a:moveTo>
                <a:lnTo>
                  <a:pt x="8045904" y="0"/>
                </a:lnTo>
                <a:lnTo>
                  <a:pt x="8045904" y="8045904"/>
                </a:lnTo>
                <a:lnTo>
                  <a:pt x="0" y="804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20517" y="6613327"/>
            <a:ext cx="5656105" cy="5666599"/>
          </a:xfrm>
          <a:custGeom>
            <a:avLst/>
            <a:gdLst/>
            <a:ahLst/>
            <a:cxnLst/>
            <a:rect l="l" t="t" r="r" b="b"/>
            <a:pathLst>
              <a:path w="5656105" h="5666599">
                <a:moveTo>
                  <a:pt x="0" y="0"/>
                </a:moveTo>
                <a:lnTo>
                  <a:pt x="5656104" y="0"/>
                </a:lnTo>
                <a:lnTo>
                  <a:pt x="5656104" y="5666598"/>
                </a:lnTo>
                <a:lnTo>
                  <a:pt x="0" y="566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40710" y="4398094"/>
            <a:ext cx="410960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82"/>
              </a:lnSpc>
            </a:pPr>
            <a:r>
              <a:rPr lang="en-US" sz="2400" dirty="0">
                <a:solidFill>
                  <a:srgbClr val="FFBD59"/>
                </a:solidFill>
                <a:latin typeface="Garet"/>
              </a:rPr>
              <a:t>Lowest: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Iran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Luxembourg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Afghanistan</a:t>
            </a:r>
          </a:p>
          <a:p>
            <a:pPr algn="just">
              <a:lnSpc>
                <a:spcPts val="2982"/>
              </a:lnSpc>
            </a:pPr>
            <a:endParaRPr lang="en-US" sz="2400" dirty="0">
              <a:solidFill>
                <a:schemeClr val="bg1"/>
              </a:solidFill>
              <a:latin typeface="Garet"/>
            </a:endParaRPr>
          </a:p>
          <a:p>
            <a:pPr marL="0" lvl="0" indent="0" algn="just">
              <a:lnSpc>
                <a:spcPts val="2982"/>
              </a:lnSpc>
            </a:pPr>
            <a:r>
              <a:rPr lang="en-US" sz="2400" dirty="0">
                <a:solidFill>
                  <a:srgbClr val="FFBD59"/>
                </a:solidFill>
                <a:latin typeface="Garet"/>
              </a:rPr>
              <a:t>Highest: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India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USA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Brazil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1507" y="2019300"/>
            <a:ext cx="587609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dirty="0">
                <a:solidFill>
                  <a:schemeClr val="bg1"/>
                </a:solidFill>
                <a:latin typeface="Mont Heavy"/>
              </a:rPr>
              <a:t>Average </a:t>
            </a:r>
            <a:r>
              <a:rPr lang="en-US" sz="6000" dirty="0">
                <a:solidFill>
                  <a:srgbClr val="FF0000"/>
                </a:solidFill>
                <a:latin typeface="Mont Heavy"/>
              </a:rPr>
              <a:t>Yearly Income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B0429C-6BB8-1771-574F-89EFDBF01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525" y="2009775"/>
            <a:ext cx="79057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75071"/>
      </p:ext>
    </p:extLst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1524000" y="2103658"/>
            <a:ext cx="8382000" cy="6392642"/>
          </a:xfrm>
          <a:custGeom>
            <a:avLst/>
            <a:gdLst/>
            <a:ahLst/>
            <a:cxnLst/>
            <a:rect l="l" t="t" r="r" b="b"/>
            <a:pathLst>
              <a:path w="8045904" h="8045904">
                <a:moveTo>
                  <a:pt x="0" y="0"/>
                </a:moveTo>
                <a:lnTo>
                  <a:pt x="8045904" y="0"/>
                </a:lnTo>
                <a:lnTo>
                  <a:pt x="8045904" y="8045904"/>
                </a:lnTo>
                <a:lnTo>
                  <a:pt x="0" y="804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76400" y="6613327"/>
            <a:ext cx="5656105" cy="5666599"/>
          </a:xfrm>
          <a:custGeom>
            <a:avLst/>
            <a:gdLst/>
            <a:ahLst/>
            <a:cxnLst/>
            <a:rect l="l" t="t" r="r" b="b"/>
            <a:pathLst>
              <a:path w="5656105" h="5666599">
                <a:moveTo>
                  <a:pt x="0" y="0"/>
                </a:moveTo>
                <a:lnTo>
                  <a:pt x="5656104" y="0"/>
                </a:lnTo>
                <a:lnTo>
                  <a:pt x="5656104" y="5666598"/>
                </a:lnTo>
                <a:lnTo>
                  <a:pt x="0" y="566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131747" y="4725293"/>
            <a:ext cx="4109607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82"/>
              </a:lnSpc>
            </a:pPr>
            <a:r>
              <a:rPr lang="en-US" sz="2400" dirty="0">
                <a:solidFill>
                  <a:srgbClr val="FFBD59"/>
                </a:solidFill>
                <a:latin typeface="Garet"/>
              </a:rPr>
              <a:t>Lowest: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nonprofit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animals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autos</a:t>
            </a:r>
          </a:p>
          <a:p>
            <a:pPr algn="just">
              <a:lnSpc>
                <a:spcPts val="2982"/>
              </a:lnSpc>
            </a:pPr>
            <a:endParaRPr lang="en-US" sz="2400" dirty="0">
              <a:solidFill>
                <a:schemeClr val="bg1"/>
              </a:solidFill>
              <a:latin typeface="Garet"/>
            </a:endParaRPr>
          </a:p>
          <a:p>
            <a:pPr marL="0" lvl="0" indent="0" algn="just">
              <a:lnSpc>
                <a:spcPts val="2982"/>
              </a:lnSpc>
            </a:pPr>
            <a:r>
              <a:rPr lang="en-US" sz="2400" dirty="0">
                <a:solidFill>
                  <a:srgbClr val="FFBD59"/>
                </a:solidFill>
                <a:latin typeface="Garet"/>
              </a:rPr>
              <a:t>Highest: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entertainment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music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people</a:t>
            </a:r>
          </a:p>
          <a:p>
            <a:pPr marL="0" lvl="0" indent="0" algn="just">
              <a:lnSpc>
                <a:spcPts val="2982"/>
              </a:lnSpc>
            </a:pPr>
            <a:endParaRPr lang="en-US" sz="2400" dirty="0">
              <a:solidFill>
                <a:srgbClr val="FFBD59"/>
              </a:solidFill>
              <a:latin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16507" y="2247900"/>
            <a:ext cx="595229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dirty="0">
                <a:solidFill>
                  <a:schemeClr val="bg1"/>
                </a:solidFill>
                <a:latin typeface="Mont Heavy"/>
              </a:rPr>
              <a:t>Distribution of </a:t>
            </a:r>
            <a:r>
              <a:rPr lang="en-US" sz="6000" dirty="0">
                <a:solidFill>
                  <a:srgbClr val="FF0000"/>
                </a:solidFill>
                <a:latin typeface="Mont Heavy"/>
              </a:rPr>
              <a:t>Channel 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D0E8D7-34CA-5DB3-5587-A08F877763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14" y="2359357"/>
            <a:ext cx="7970385" cy="582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37847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8534400" y="1866900"/>
            <a:ext cx="8382000" cy="6553200"/>
          </a:xfrm>
          <a:custGeom>
            <a:avLst/>
            <a:gdLst/>
            <a:ahLst/>
            <a:cxnLst/>
            <a:rect l="l" t="t" r="r" b="b"/>
            <a:pathLst>
              <a:path w="8045904" h="8045904">
                <a:moveTo>
                  <a:pt x="0" y="0"/>
                </a:moveTo>
                <a:lnTo>
                  <a:pt x="8045904" y="0"/>
                </a:lnTo>
                <a:lnTo>
                  <a:pt x="8045904" y="8045904"/>
                </a:lnTo>
                <a:lnTo>
                  <a:pt x="0" y="804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20517" y="6613327"/>
            <a:ext cx="5656105" cy="5666599"/>
          </a:xfrm>
          <a:custGeom>
            <a:avLst/>
            <a:gdLst/>
            <a:ahLst/>
            <a:cxnLst/>
            <a:rect l="l" t="t" r="r" b="b"/>
            <a:pathLst>
              <a:path w="5656105" h="5666599">
                <a:moveTo>
                  <a:pt x="0" y="0"/>
                </a:moveTo>
                <a:lnTo>
                  <a:pt x="5656104" y="0"/>
                </a:lnTo>
                <a:lnTo>
                  <a:pt x="5656104" y="5666598"/>
                </a:lnTo>
                <a:lnTo>
                  <a:pt x="0" y="566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52413" y="4613599"/>
            <a:ext cx="410960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82"/>
              </a:lnSpc>
            </a:pPr>
            <a:r>
              <a:rPr lang="en-US" sz="2400" dirty="0">
                <a:solidFill>
                  <a:srgbClr val="FFBD59"/>
                </a:solidFill>
                <a:latin typeface="Garet"/>
              </a:rPr>
              <a:t>Lowest: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autos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nonprofit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tech</a:t>
            </a:r>
          </a:p>
          <a:p>
            <a:pPr algn="just">
              <a:lnSpc>
                <a:spcPts val="2982"/>
              </a:lnSpc>
            </a:pPr>
            <a:endParaRPr lang="en-US" sz="2400" dirty="0">
              <a:solidFill>
                <a:schemeClr val="bg1"/>
              </a:solidFill>
              <a:latin typeface="Garet"/>
            </a:endParaRPr>
          </a:p>
          <a:p>
            <a:pPr marL="0" lvl="0" indent="0" algn="just">
              <a:lnSpc>
                <a:spcPts val="2982"/>
              </a:lnSpc>
            </a:pPr>
            <a:r>
              <a:rPr lang="en-US" sz="2400" dirty="0">
                <a:solidFill>
                  <a:srgbClr val="FFBD59"/>
                </a:solidFill>
                <a:latin typeface="Garet"/>
              </a:rPr>
              <a:t>Highest: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animals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comedy</a:t>
            </a:r>
          </a:p>
          <a:p>
            <a:pPr marL="800100" lvl="1" indent="-342900" algn="just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entertainment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1507" y="2095500"/>
            <a:ext cx="595229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dirty="0">
                <a:solidFill>
                  <a:srgbClr val="FF0000"/>
                </a:solidFill>
                <a:latin typeface="Mont Heavy"/>
              </a:rPr>
              <a:t>Income</a:t>
            </a:r>
            <a:r>
              <a:rPr lang="en-US" sz="6000" dirty="0">
                <a:solidFill>
                  <a:schemeClr val="bg1"/>
                </a:solidFill>
                <a:latin typeface="Mont Heavy"/>
              </a:rPr>
              <a:t> of Channel Types</a:t>
            </a:r>
            <a:endParaRPr lang="en-US" sz="6000" dirty="0">
              <a:solidFill>
                <a:srgbClr val="FF0000"/>
              </a:solidFill>
              <a:latin typeface="Mont Heavy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2CE05-EAD8-60D1-1289-27E7FA51F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2135829"/>
            <a:ext cx="7857292" cy="605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15456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1524000" y="1645376"/>
            <a:ext cx="8297107" cy="7231924"/>
          </a:xfrm>
          <a:custGeom>
            <a:avLst/>
            <a:gdLst/>
            <a:ahLst/>
            <a:cxnLst/>
            <a:rect l="l" t="t" r="r" b="b"/>
            <a:pathLst>
              <a:path w="8045904" h="8045904">
                <a:moveTo>
                  <a:pt x="0" y="0"/>
                </a:moveTo>
                <a:lnTo>
                  <a:pt x="8045904" y="0"/>
                </a:lnTo>
                <a:lnTo>
                  <a:pt x="8045904" y="8045904"/>
                </a:lnTo>
                <a:lnTo>
                  <a:pt x="0" y="804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76400" y="6613327"/>
            <a:ext cx="5656105" cy="5666599"/>
          </a:xfrm>
          <a:custGeom>
            <a:avLst/>
            <a:gdLst/>
            <a:ahLst/>
            <a:cxnLst/>
            <a:rect l="l" t="t" r="r" b="b"/>
            <a:pathLst>
              <a:path w="5656105" h="5666599">
                <a:moveTo>
                  <a:pt x="0" y="0"/>
                </a:moveTo>
                <a:lnTo>
                  <a:pt x="5656104" y="0"/>
                </a:lnTo>
                <a:lnTo>
                  <a:pt x="5656104" y="5666598"/>
                </a:lnTo>
                <a:lnTo>
                  <a:pt x="0" y="566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131747" y="4457700"/>
            <a:ext cx="4336853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982"/>
              </a:lnSpc>
            </a:pPr>
            <a:r>
              <a:rPr lang="en-US" sz="2400" dirty="0">
                <a:solidFill>
                  <a:srgbClr val="FFBD59"/>
                </a:solidFill>
                <a:latin typeface="Garet"/>
              </a:rPr>
              <a:t>Mostly Correlated Features with Yearly Income:</a:t>
            </a:r>
          </a:p>
          <a:p>
            <a:pPr marL="800100" lvl="1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Daily Subscribers</a:t>
            </a:r>
          </a:p>
          <a:p>
            <a:pPr marL="800100" lvl="1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Total Subscribers</a:t>
            </a:r>
          </a:p>
          <a:p>
            <a:pPr marL="800100" lvl="1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Total Views</a:t>
            </a:r>
          </a:p>
          <a:p>
            <a:pPr>
              <a:lnSpc>
                <a:spcPts val="2982"/>
              </a:lnSpc>
            </a:pPr>
            <a:endParaRPr lang="en-US" sz="2400" dirty="0">
              <a:solidFill>
                <a:schemeClr val="bg1"/>
              </a:solidFill>
              <a:latin typeface="Garet"/>
            </a:endParaRPr>
          </a:p>
          <a:p>
            <a:pPr>
              <a:lnSpc>
                <a:spcPts val="2982"/>
              </a:lnSpc>
            </a:pPr>
            <a:r>
              <a:rPr lang="en-US" sz="2400" dirty="0">
                <a:solidFill>
                  <a:srgbClr val="FFBD59"/>
                </a:solidFill>
                <a:latin typeface="Garet"/>
              </a:rPr>
              <a:t>Least Correlated Features with Yearly Income:</a:t>
            </a:r>
          </a:p>
          <a:p>
            <a:pPr marL="800100" lvl="1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Uploads</a:t>
            </a:r>
          </a:p>
          <a:p>
            <a:pPr marL="800100" lvl="1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et"/>
              </a:rPr>
              <a:t>Channel Age</a:t>
            </a:r>
          </a:p>
          <a:p>
            <a:pPr marL="800100" lvl="1" indent="-342900">
              <a:lnSpc>
                <a:spcPts val="2982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Garet"/>
            </a:endParaRPr>
          </a:p>
          <a:p>
            <a:pPr marL="0" lvl="0" indent="0">
              <a:lnSpc>
                <a:spcPts val="2982"/>
              </a:lnSpc>
            </a:pPr>
            <a:endParaRPr lang="en-US" sz="2400" dirty="0">
              <a:solidFill>
                <a:srgbClr val="FFBD59"/>
              </a:solidFill>
              <a:latin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16507" y="2001441"/>
            <a:ext cx="587609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dirty="0">
                <a:solidFill>
                  <a:srgbClr val="FF0000"/>
                </a:solidFill>
                <a:latin typeface="Mont Heavy"/>
              </a:rPr>
              <a:t>Correlation</a:t>
            </a:r>
            <a:r>
              <a:rPr lang="en-US" sz="6000" dirty="0">
                <a:solidFill>
                  <a:schemeClr val="bg1"/>
                </a:solidFill>
                <a:latin typeface="Mont Heavy"/>
              </a:rPr>
              <a:t> Matrix</a:t>
            </a:r>
            <a:endParaRPr lang="en-US" sz="6000" dirty="0">
              <a:solidFill>
                <a:srgbClr val="FF0000"/>
              </a:solidFill>
              <a:latin typeface="Mont Heavy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932786-22AC-A285-91E6-413C42AC7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26" y="1849041"/>
            <a:ext cx="7895274" cy="67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24418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8534400" y="1714500"/>
            <a:ext cx="8382000" cy="6858000"/>
          </a:xfrm>
          <a:custGeom>
            <a:avLst/>
            <a:gdLst/>
            <a:ahLst/>
            <a:cxnLst/>
            <a:rect l="l" t="t" r="r" b="b"/>
            <a:pathLst>
              <a:path w="8045904" h="8045904">
                <a:moveTo>
                  <a:pt x="0" y="0"/>
                </a:moveTo>
                <a:lnTo>
                  <a:pt x="8045904" y="0"/>
                </a:lnTo>
                <a:lnTo>
                  <a:pt x="8045904" y="8045904"/>
                </a:lnTo>
                <a:lnTo>
                  <a:pt x="0" y="804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20517" y="6613327"/>
            <a:ext cx="5656105" cy="5666599"/>
          </a:xfrm>
          <a:custGeom>
            <a:avLst/>
            <a:gdLst/>
            <a:ahLst/>
            <a:cxnLst/>
            <a:rect l="l" t="t" r="r" b="b"/>
            <a:pathLst>
              <a:path w="5656105" h="5666599">
                <a:moveTo>
                  <a:pt x="0" y="0"/>
                </a:moveTo>
                <a:lnTo>
                  <a:pt x="5656104" y="0"/>
                </a:lnTo>
                <a:lnTo>
                  <a:pt x="5656104" y="5666598"/>
                </a:lnTo>
                <a:lnTo>
                  <a:pt x="0" y="566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91507" y="6652238"/>
            <a:ext cx="4800600" cy="396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82"/>
              </a:lnSpc>
            </a:pPr>
            <a:r>
              <a:rPr lang="en-US" sz="2800" dirty="0">
                <a:solidFill>
                  <a:srgbClr val="FFBD59"/>
                </a:solidFill>
                <a:latin typeface="Garet"/>
              </a:rPr>
              <a:t>No Significant Correlation</a:t>
            </a:r>
            <a:endParaRPr lang="en-US" sz="2800" dirty="0">
              <a:solidFill>
                <a:schemeClr val="bg1"/>
              </a:solidFill>
              <a:latin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1507" y="2705100"/>
            <a:ext cx="5876093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0"/>
              </a:lnSpc>
            </a:pPr>
            <a:r>
              <a:rPr lang="en-US" sz="6000" dirty="0">
                <a:solidFill>
                  <a:schemeClr val="bg1"/>
                </a:solidFill>
                <a:latin typeface="Mont Heavy"/>
              </a:rPr>
              <a:t>Channel Age</a:t>
            </a:r>
          </a:p>
          <a:p>
            <a:pPr marL="0" lvl="0" indent="0" algn="just">
              <a:lnSpc>
                <a:spcPts val="7200"/>
              </a:lnSpc>
            </a:pPr>
            <a:r>
              <a:rPr lang="en-US" sz="6000" dirty="0">
                <a:solidFill>
                  <a:srgbClr val="FF0000"/>
                </a:solidFill>
                <a:latin typeface="Mont Heavy"/>
              </a:rPr>
              <a:t>vs</a:t>
            </a:r>
          </a:p>
          <a:p>
            <a:pPr marL="0" lvl="0" indent="0" algn="just">
              <a:lnSpc>
                <a:spcPts val="7200"/>
              </a:lnSpc>
            </a:pPr>
            <a:r>
              <a:rPr lang="en-US" sz="6000" dirty="0">
                <a:solidFill>
                  <a:schemeClr val="bg1"/>
                </a:solidFill>
                <a:latin typeface="Mont Heavy"/>
              </a:rPr>
              <a:t>Income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103134-D513-4910-328B-193A698E0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1996086"/>
            <a:ext cx="7933493" cy="627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37113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172200" y="2658106"/>
            <a:ext cx="13867858" cy="13867858"/>
          </a:xfrm>
          <a:custGeom>
            <a:avLst/>
            <a:gdLst/>
            <a:ahLst/>
            <a:cxnLst/>
            <a:rect l="l" t="t" r="r" b="b"/>
            <a:pathLst>
              <a:path w="13867858" h="13867858">
                <a:moveTo>
                  <a:pt x="0" y="0"/>
                </a:moveTo>
                <a:lnTo>
                  <a:pt x="13867858" y="0"/>
                </a:lnTo>
                <a:lnTo>
                  <a:pt x="13867858" y="13867857"/>
                </a:lnTo>
                <a:lnTo>
                  <a:pt x="0" y="13867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040731"/>
            <a:ext cx="5066791" cy="6205538"/>
            <a:chOff x="0" y="0"/>
            <a:chExt cx="829947" cy="1016475"/>
          </a:xfrm>
          <a:solidFill>
            <a:schemeClr val="bg1">
              <a:lumMod val="75000"/>
              <a:alpha val="3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10604" y="2040731"/>
            <a:ext cx="5066791" cy="6205538"/>
            <a:chOff x="0" y="0"/>
            <a:chExt cx="829947" cy="1016475"/>
          </a:xfrm>
          <a:solidFill>
            <a:schemeClr val="bg1">
              <a:lumMod val="75000"/>
              <a:alpha val="3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Freeform 9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192509" y="2040731"/>
            <a:ext cx="5066791" cy="6205538"/>
            <a:chOff x="0" y="0"/>
            <a:chExt cx="829947" cy="1016475"/>
          </a:xfrm>
          <a:solidFill>
            <a:schemeClr val="bg1">
              <a:lumMod val="75000"/>
              <a:alpha val="3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4" name="TextBox 14"/>
          <p:cNvSpPr txBox="1"/>
          <p:nvPr/>
        </p:nvSpPr>
        <p:spPr>
          <a:xfrm>
            <a:off x="1333815" y="3510416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u="none" dirty="0">
                <a:solidFill>
                  <a:srgbClr val="FFBD59"/>
                </a:solidFill>
                <a:latin typeface="Mont Heavy"/>
              </a:rPr>
              <a:t>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2586" y="5988103"/>
            <a:ext cx="3659018" cy="1413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 err="1">
                <a:solidFill>
                  <a:srgbClr val="FFFFFF"/>
                </a:solidFill>
                <a:latin typeface="Garet"/>
              </a:rPr>
              <a:t>Youtube</a:t>
            </a: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 Channels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Purpose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Target Variable</a:t>
            </a:r>
            <a:endParaRPr lang="en-US" sz="2100" b="1" u="none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89446" y="2563719"/>
            <a:ext cx="334151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FF0000"/>
                </a:solidFill>
                <a:latin typeface="Mont Heavy"/>
              </a:rPr>
              <a:t>Phase #1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25DD3ABD-9006-E01E-A2E7-D90AC7076B89}"/>
              </a:ext>
            </a:extLst>
          </p:cNvPr>
          <p:cNvSpPr txBox="1"/>
          <p:nvPr/>
        </p:nvSpPr>
        <p:spPr>
          <a:xfrm>
            <a:off x="6915719" y="3510416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u="none" dirty="0">
                <a:solidFill>
                  <a:srgbClr val="FFBD59"/>
                </a:solidFill>
                <a:latin typeface="Mont Heavy"/>
              </a:rPr>
              <a:t>Scrape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54EBD63C-1819-2992-3D6C-4EBDAB77344F}"/>
              </a:ext>
            </a:extLst>
          </p:cNvPr>
          <p:cNvSpPr txBox="1"/>
          <p:nvPr/>
        </p:nvSpPr>
        <p:spPr>
          <a:xfrm>
            <a:off x="7314490" y="5988103"/>
            <a:ext cx="3659018" cy="189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Scrapy Framework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Social Blade</a:t>
            </a:r>
            <a:endParaRPr lang="en-US" sz="2100" b="1" u="none" dirty="0">
              <a:solidFill>
                <a:srgbClr val="FFFFFF"/>
              </a:solidFill>
              <a:latin typeface="Garet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Top 100 channels in 24 countries</a:t>
            </a:r>
            <a:endParaRPr lang="en-US" sz="2100" b="1" u="none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9E2A975B-D2DE-28B2-B548-3EE24D76AC8F}"/>
              </a:ext>
            </a:extLst>
          </p:cNvPr>
          <p:cNvSpPr txBox="1"/>
          <p:nvPr/>
        </p:nvSpPr>
        <p:spPr>
          <a:xfrm>
            <a:off x="7471350" y="2563719"/>
            <a:ext cx="334151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FF0000"/>
                </a:solidFill>
                <a:latin typeface="Mont Heavy"/>
              </a:rPr>
              <a:t>Phase #2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D89E0D74-F185-862F-457D-78E2C3068631}"/>
              </a:ext>
            </a:extLst>
          </p:cNvPr>
          <p:cNvSpPr txBox="1"/>
          <p:nvPr/>
        </p:nvSpPr>
        <p:spPr>
          <a:xfrm>
            <a:off x="12497623" y="3499397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u="none" dirty="0">
                <a:solidFill>
                  <a:srgbClr val="FFBD59"/>
                </a:solidFill>
                <a:latin typeface="Mont Heavy"/>
              </a:rPr>
              <a:t>EDA</a:t>
            </a: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A010875E-845E-B3E5-651A-A0469F6153C0}"/>
              </a:ext>
            </a:extLst>
          </p:cNvPr>
          <p:cNvSpPr txBox="1"/>
          <p:nvPr/>
        </p:nvSpPr>
        <p:spPr>
          <a:xfrm>
            <a:off x="12896394" y="5977084"/>
            <a:ext cx="3659018" cy="189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Preprocessing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Analyses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Plots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Relationships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94833BC1-565C-58D0-7B27-E3C22A02C3BC}"/>
              </a:ext>
            </a:extLst>
          </p:cNvPr>
          <p:cNvSpPr txBox="1"/>
          <p:nvPr/>
        </p:nvSpPr>
        <p:spPr>
          <a:xfrm>
            <a:off x="13053254" y="2552700"/>
            <a:ext cx="334151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FF0000"/>
                </a:solidFill>
                <a:latin typeface="Mont Heavy"/>
              </a:rPr>
              <a:t>Phase #3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EE352B-264A-7E37-1D47-8CCC140E3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04" y="438150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6F15664-2E69-948F-A4D5-11FA136F2F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08" y="438150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B4333E0-DE8D-7390-EB0E-77CD38933E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996" y="4381500"/>
            <a:ext cx="1371600" cy="1371600"/>
          </a:xfrm>
          <a:prstGeom prst="rect">
            <a:avLst/>
          </a:prstGeom>
        </p:spPr>
      </p:pic>
      <p:grpSp>
        <p:nvGrpSpPr>
          <p:cNvPr id="50" name="Group 7">
            <a:extLst>
              <a:ext uri="{FF2B5EF4-FFF2-40B4-BE49-F238E27FC236}">
                <a16:creationId xmlns:a16="http://schemas.microsoft.com/office/drawing/2014/main" id="{F43B9C71-1490-5335-5D04-F66A88A2AFC9}"/>
              </a:ext>
            </a:extLst>
          </p:cNvPr>
          <p:cNvGrpSpPr/>
          <p:nvPr/>
        </p:nvGrpSpPr>
        <p:grpSpPr>
          <a:xfrm>
            <a:off x="6608712" y="2040731"/>
            <a:ext cx="5066791" cy="6205538"/>
            <a:chOff x="0" y="0"/>
            <a:chExt cx="829947" cy="1016475"/>
          </a:xfrm>
          <a:solidFill>
            <a:schemeClr val="tx1">
              <a:alpha val="80000"/>
            </a:schemeClr>
          </a:solidFill>
        </p:grpSpPr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F35C4494-E08B-4484-3E03-1594A117A3E8}"/>
                </a:ext>
              </a:extLst>
            </p:cNvPr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4" name="Group 10">
            <a:extLst>
              <a:ext uri="{FF2B5EF4-FFF2-40B4-BE49-F238E27FC236}">
                <a16:creationId xmlns:a16="http://schemas.microsoft.com/office/drawing/2014/main" id="{5B02E207-4B5E-F58D-26F0-7690B9953604}"/>
              </a:ext>
            </a:extLst>
          </p:cNvPr>
          <p:cNvGrpSpPr/>
          <p:nvPr/>
        </p:nvGrpSpPr>
        <p:grpSpPr>
          <a:xfrm>
            <a:off x="12192509" y="2040731"/>
            <a:ext cx="5066791" cy="6205538"/>
            <a:chOff x="0" y="0"/>
            <a:chExt cx="829947" cy="1016475"/>
          </a:xfrm>
          <a:solidFill>
            <a:schemeClr val="tx1">
              <a:alpha val="80000"/>
            </a:schemeClr>
          </a:solidFill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1A411B73-D643-0C69-2670-C35A631E0D1E}"/>
                </a:ext>
              </a:extLst>
            </p:cNvPr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sp>
        <p:nvSpPr>
          <p:cNvPr id="3" name="Freeform 3"/>
          <p:cNvSpPr>
            <a:spLocks noChangeAspect="1"/>
          </p:cNvSpPr>
          <p:nvPr/>
        </p:nvSpPr>
        <p:spPr>
          <a:xfrm>
            <a:off x="1524000" y="800100"/>
            <a:ext cx="12115800" cy="9144000"/>
          </a:xfrm>
          <a:custGeom>
            <a:avLst/>
            <a:gdLst/>
            <a:ahLst/>
            <a:cxnLst/>
            <a:rect l="l" t="t" r="r" b="b"/>
            <a:pathLst>
              <a:path w="8045904" h="8045904">
                <a:moveTo>
                  <a:pt x="0" y="0"/>
                </a:moveTo>
                <a:lnTo>
                  <a:pt x="8045904" y="0"/>
                </a:lnTo>
                <a:lnTo>
                  <a:pt x="8045904" y="8045904"/>
                </a:lnTo>
                <a:lnTo>
                  <a:pt x="0" y="80459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76400" y="6613327"/>
            <a:ext cx="5656105" cy="5666599"/>
          </a:xfrm>
          <a:custGeom>
            <a:avLst/>
            <a:gdLst/>
            <a:ahLst/>
            <a:cxnLst/>
            <a:rect l="l" t="t" r="r" b="b"/>
            <a:pathLst>
              <a:path w="5656105" h="5666599">
                <a:moveTo>
                  <a:pt x="0" y="0"/>
                </a:moveTo>
                <a:lnTo>
                  <a:pt x="5656104" y="0"/>
                </a:lnTo>
                <a:lnTo>
                  <a:pt x="5656104" y="5666598"/>
                </a:lnTo>
                <a:lnTo>
                  <a:pt x="0" y="5666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249400" y="2781300"/>
            <a:ext cx="5876093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6000" dirty="0">
                <a:solidFill>
                  <a:schemeClr val="bg1"/>
                </a:solidFill>
                <a:latin typeface="Mont Heavy"/>
              </a:rPr>
              <a:t>Ranks</a:t>
            </a:r>
          </a:p>
          <a:p>
            <a:pPr marL="0" lvl="0" indent="0" algn="l">
              <a:lnSpc>
                <a:spcPts val="7200"/>
              </a:lnSpc>
            </a:pPr>
            <a:r>
              <a:rPr lang="en-US" sz="6000" dirty="0">
                <a:solidFill>
                  <a:srgbClr val="FF0000"/>
                </a:solidFill>
                <a:latin typeface="Mont Heavy"/>
              </a:rPr>
              <a:t>vs</a:t>
            </a:r>
          </a:p>
          <a:p>
            <a:pPr marL="0" lvl="0" indent="0" algn="l">
              <a:lnSpc>
                <a:spcPts val="7200"/>
              </a:lnSpc>
            </a:pPr>
            <a:r>
              <a:rPr lang="en-US" sz="6000" dirty="0">
                <a:solidFill>
                  <a:schemeClr val="bg1"/>
                </a:solidFill>
                <a:latin typeface="Mont Heavy"/>
              </a:rPr>
              <a:t>Income</a:t>
            </a:r>
            <a:endParaRPr lang="en-US" sz="6000" dirty="0">
              <a:solidFill>
                <a:srgbClr val="FF0000"/>
              </a:solidFill>
              <a:latin typeface="Mont Heavy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702D0-4624-8C2C-410C-DFFE0082CE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109" y="1028700"/>
            <a:ext cx="11734800" cy="8729005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0C71C5AA-A187-8F40-5D8C-91EAF4D763B8}"/>
              </a:ext>
            </a:extLst>
          </p:cNvPr>
          <p:cNvSpPr txBox="1"/>
          <p:nvPr/>
        </p:nvSpPr>
        <p:spPr>
          <a:xfrm>
            <a:off x="14249400" y="6438900"/>
            <a:ext cx="2590800" cy="780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82"/>
              </a:lnSpc>
            </a:pPr>
            <a:r>
              <a:rPr lang="en-US" sz="2800" dirty="0">
                <a:solidFill>
                  <a:srgbClr val="FFBD59"/>
                </a:solidFill>
                <a:latin typeface="Garet"/>
              </a:rPr>
              <a:t>No Significant Correlation</a:t>
            </a:r>
            <a:endParaRPr lang="en-US" sz="2800" dirty="0">
              <a:solidFill>
                <a:schemeClr val="bg1"/>
              </a:solidFill>
              <a:latin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47256081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</p:sp>
      <p:sp>
        <p:nvSpPr>
          <p:cNvPr id="6" name="Freeform 6"/>
          <p:cNvSpPr/>
          <p:nvPr/>
        </p:nvSpPr>
        <p:spPr>
          <a:xfrm rot="2983154">
            <a:off x="11681455" y="-884789"/>
            <a:ext cx="9169399" cy="5054631"/>
          </a:xfrm>
          <a:custGeom>
            <a:avLst/>
            <a:gdLst/>
            <a:ahLst/>
            <a:cxnLst/>
            <a:rect l="l" t="t" r="r" b="b"/>
            <a:pathLst>
              <a:path w="9169399" h="5054631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49943" y="2237482"/>
            <a:ext cx="1398811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dirty="0">
                <a:solidFill>
                  <a:schemeClr val="bg1"/>
                </a:solidFill>
                <a:latin typeface="Mont Heavy"/>
              </a:rPr>
              <a:t>a glimpse of </a:t>
            </a:r>
            <a:r>
              <a:rPr lang="en-US" sz="8000" dirty="0">
                <a:solidFill>
                  <a:srgbClr val="FF0000"/>
                </a:solidFill>
                <a:latin typeface="Mont Heavy"/>
              </a:rPr>
              <a:t>FUTURE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17823A9-6D4B-452E-C9D9-6C72B7EDCB9A}"/>
              </a:ext>
            </a:extLst>
          </p:cNvPr>
          <p:cNvGrpSpPr/>
          <p:nvPr/>
        </p:nvGrpSpPr>
        <p:grpSpPr>
          <a:xfrm>
            <a:off x="1306585" y="5204902"/>
            <a:ext cx="4717789" cy="3157948"/>
            <a:chOff x="1306585" y="5204902"/>
            <a:chExt cx="4717789" cy="3157948"/>
          </a:xfrm>
        </p:grpSpPr>
        <p:grpSp>
          <p:nvGrpSpPr>
            <p:cNvPr id="8" name="Group 8"/>
            <p:cNvGrpSpPr/>
            <p:nvPr/>
          </p:nvGrpSpPr>
          <p:grpSpPr>
            <a:xfrm>
              <a:off x="1306585" y="5668393"/>
              <a:ext cx="4717789" cy="2694457"/>
              <a:chOff x="0" y="0"/>
              <a:chExt cx="1208544" cy="111506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08544" cy="1115062"/>
              </a:xfrm>
              <a:custGeom>
                <a:avLst/>
                <a:gdLst/>
                <a:ahLst/>
                <a:cxnLst/>
                <a:rect l="l" t="t" r="r" b="b"/>
                <a:pathLst>
                  <a:path w="1208544" h="1115062">
                    <a:moveTo>
                      <a:pt x="1084084" y="1115062"/>
                    </a:moveTo>
                    <a:lnTo>
                      <a:pt x="124460" y="1115062"/>
                    </a:lnTo>
                    <a:cubicBezTo>
                      <a:pt x="55880" y="1115062"/>
                      <a:pt x="0" y="1059182"/>
                      <a:pt x="0" y="990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84084" y="0"/>
                    </a:lnTo>
                    <a:cubicBezTo>
                      <a:pt x="1152664" y="0"/>
                      <a:pt x="1208544" y="55880"/>
                      <a:pt x="1208544" y="124460"/>
                    </a:cubicBezTo>
                    <a:lnTo>
                      <a:pt x="1208544" y="990602"/>
                    </a:lnTo>
                    <a:cubicBezTo>
                      <a:pt x="1208544" y="1059182"/>
                      <a:pt x="1152664" y="1115062"/>
                      <a:pt x="1084084" y="1115062"/>
                    </a:cubicBezTo>
                    <a:close/>
                  </a:path>
                </a:pathLst>
              </a:custGeom>
              <a:solidFill>
                <a:srgbClr val="2E2D2D">
                  <a:alpha val="60000"/>
                </a:srgbClr>
              </a:solidFill>
            </p:spPr>
          </p:sp>
        </p:grpSp>
        <p:sp>
          <p:nvSpPr>
            <p:cNvPr id="10" name="Freeform 10"/>
            <p:cNvSpPr/>
            <p:nvPr/>
          </p:nvSpPr>
          <p:spPr>
            <a:xfrm>
              <a:off x="2997846" y="5204902"/>
              <a:ext cx="1335267" cy="1324996"/>
            </a:xfrm>
            <a:custGeom>
              <a:avLst/>
              <a:gdLst/>
              <a:ahLst/>
              <a:cxnLst/>
              <a:rect l="l" t="t" r="r" b="b"/>
              <a:pathLst>
                <a:path w="1335267" h="1324996">
                  <a:moveTo>
                    <a:pt x="0" y="0"/>
                  </a:moveTo>
                  <a:lnTo>
                    <a:pt x="1335267" y="0"/>
                  </a:lnTo>
                  <a:lnTo>
                    <a:pt x="1335267" y="1324995"/>
                  </a:lnTo>
                  <a:lnTo>
                    <a:pt x="0" y="132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7446" t="-28527" r="-27630" b="-27751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437199" y="7128604"/>
              <a:ext cx="4456560" cy="642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4200" dirty="0">
                  <a:solidFill>
                    <a:srgbClr val="FFBD59"/>
                  </a:solidFill>
                  <a:latin typeface="Mont Heavy"/>
                </a:rPr>
                <a:t>Train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893955" y="5277360"/>
              <a:ext cx="1543050" cy="105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20"/>
                </a:lnSpc>
              </a:pPr>
              <a:r>
                <a:rPr lang="en-US" sz="5600" dirty="0">
                  <a:solidFill>
                    <a:srgbClr val="000000"/>
                  </a:solidFill>
                  <a:latin typeface="Mont Heavy"/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948B2C-2F30-9EBC-E5D6-9E9426A46DF6}"/>
              </a:ext>
            </a:extLst>
          </p:cNvPr>
          <p:cNvGrpSpPr/>
          <p:nvPr/>
        </p:nvGrpSpPr>
        <p:grpSpPr>
          <a:xfrm>
            <a:off x="6786766" y="4533900"/>
            <a:ext cx="4717789" cy="3162200"/>
            <a:chOff x="6786766" y="4533900"/>
            <a:chExt cx="4717789" cy="3162200"/>
          </a:xfrm>
        </p:grpSpPr>
        <p:grpSp>
          <p:nvGrpSpPr>
            <p:cNvPr id="14" name="Group 14"/>
            <p:cNvGrpSpPr/>
            <p:nvPr/>
          </p:nvGrpSpPr>
          <p:grpSpPr>
            <a:xfrm>
              <a:off x="6786766" y="5001643"/>
              <a:ext cx="4717789" cy="2694457"/>
              <a:chOff x="0" y="0"/>
              <a:chExt cx="1208544" cy="111506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08544" cy="1115062"/>
              </a:xfrm>
              <a:custGeom>
                <a:avLst/>
                <a:gdLst/>
                <a:ahLst/>
                <a:cxnLst/>
                <a:rect l="l" t="t" r="r" b="b"/>
                <a:pathLst>
                  <a:path w="1208544" h="1115062">
                    <a:moveTo>
                      <a:pt x="1084084" y="1115062"/>
                    </a:moveTo>
                    <a:lnTo>
                      <a:pt x="124460" y="1115062"/>
                    </a:lnTo>
                    <a:cubicBezTo>
                      <a:pt x="55880" y="1115062"/>
                      <a:pt x="0" y="1059182"/>
                      <a:pt x="0" y="990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84084" y="0"/>
                    </a:lnTo>
                    <a:cubicBezTo>
                      <a:pt x="1152664" y="0"/>
                      <a:pt x="1208544" y="55880"/>
                      <a:pt x="1208544" y="124460"/>
                    </a:cubicBezTo>
                    <a:lnTo>
                      <a:pt x="1208544" y="990602"/>
                    </a:lnTo>
                    <a:cubicBezTo>
                      <a:pt x="1208544" y="1059182"/>
                      <a:pt x="1152664" y="1115062"/>
                      <a:pt x="1084084" y="1115062"/>
                    </a:cubicBezTo>
                    <a:close/>
                  </a:path>
                </a:pathLst>
              </a:custGeom>
              <a:solidFill>
                <a:srgbClr val="2E2D2D">
                  <a:alpha val="60000"/>
                </a:srgbClr>
              </a:solidFill>
            </p:spPr>
          </p:sp>
        </p:grpSp>
        <p:sp>
          <p:nvSpPr>
            <p:cNvPr id="16" name="Freeform 16"/>
            <p:cNvSpPr/>
            <p:nvPr/>
          </p:nvSpPr>
          <p:spPr>
            <a:xfrm>
              <a:off x="8478027" y="4533900"/>
              <a:ext cx="1335267" cy="1324996"/>
            </a:xfrm>
            <a:custGeom>
              <a:avLst/>
              <a:gdLst/>
              <a:ahLst/>
              <a:cxnLst/>
              <a:rect l="l" t="t" r="r" b="b"/>
              <a:pathLst>
                <a:path w="1335267" h="1324996">
                  <a:moveTo>
                    <a:pt x="0" y="0"/>
                  </a:moveTo>
                  <a:lnTo>
                    <a:pt x="1335267" y="0"/>
                  </a:lnTo>
                  <a:lnTo>
                    <a:pt x="1335267" y="1324995"/>
                  </a:lnTo>
                  <a:lnTo>
                    <a:pt x="0" y="132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7446" t="-28527" r="-27630" b="-27751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6917380" y="6461854"/>
              <a:ext cx="4456560" cy="642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4200" dirty="0">
                  <a:solidFill>
                    <a:srgbClr val="FFBD59"/>
                  </a:solidFill>
                  <a:latin typeface="Mont Heavy"/>
                </a:rPr>
                <a:t>Predict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374135" y="4610610"/>
              <a:ext cx="1543050" cy="105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Mont Heavy"/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D00305-AEBE-598A-AD83-524F8D5B9D13}"/>
              </a:ext>
            </a:extLst>
          </p:cNvPr>
          <p:cNvGrpSpPr/>
          <p:nvPr/>
        </p:nvGrpSpPr>
        <p:grpSpPr>
          <a:xfrm>
            <a:off x="12263626" y="5204902"/>
            <a:ext cx="4717789" cy="3157948"/>
            <a:chOff x="12263626" y="5204902"/>
            <a:chExt cx="4717789" cy="3157948"/>
          </a:xfrm>
        </p:grpSpPr>
        <p:grpSp>
          <p:nvGrpSpPr>
            <p:cNvPr id="3" name="Group 3"/>
            <p:cNvGrpSpPr/>
            <p:nvPr/>
          </p:nvGrpSpPr>
          <p:grpSpPr>
            <a:xfrm>
              <a:off x="12263626" y="5668393"/>
              <a:ext cx="4717789" cy="2694457"/>
              <a:chOff x="0" y="0"/>
              <a:chExt cx="1208544" cy="111506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208544" cy="1115062"/>
              </a:xfrm>
              <a:custGeom>
                <a:avLst/>
                <a:gdLst/>
                <a:ahLst/>
                <a:cxnLst/>
                <a:rect l="l" t="t" r="r" b="b"/>
                <a:pathLst>
                  <a:path w="1208544" h="1115062">
                    <a:moveTo>
                      <a:pt x="1084084" y="1115062"/>
                    </a:moveTo>
                    <a:lnTo>
                      <a:pt x="124460" y="1115062"/>
                    </a:lnTo>
                    <a:cubicBezTo>
                      <a:pt x="55880" y="1115062"/>
                      <a:pt x="0" y="1059182"/>
                      <a:pt x="0" y="990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84084" y="0"/>
                    </a:lnTo>
                    <a:cubicBezTo>
                      <a:pt x="1152664" y="0"/>
                      <a:pt x="1208544" y="55880"/>
                      <a:pt x="1208544" y="124460"/>
                    </a:cubicBezTo>
                    <a:lnTo>
                      <a:pt x="1208544" y="990602"/>
                    </a:lnTo>
                    <a:cubicBezTo>
                      <a:pt x="1208544" y="1059182"/>
                      <a:pt x="1152664" y="1115062"/>
                      <a:pt x="1084084" y="1115062"/>
                    </a:cubicBezTo>
                    <a:close/>
                  </a:path>
                </a:pathLst>
              </a:custGeom>
              <a:solidFill>
                <a:srgbClr val="2E2D2D">
                  <a:alpha val="60000"/>
                </a:srgbClr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13954887" y="5204902"/>
              <a:ext cx="1335267" cy="1324996"/>
            </a:xfrm>
            <a:custGeom>
              <a:avLst/>
              <a:gdLst/>
              <a:ahLst/>
              <a:cxnLst/>
              <a:rect l="l" t="t" r="r" b="b"/>
              <a:pathLst>
                <a:path w="1335267" h="1324996">
                  <a:moveTo>
                    <a:pt x="0" y="0"/>
                  </a:moveTo>
                  <a:lnTo>
                    <a:pt x="1335267" y="0"/>
                  </a:lnTo>
                  <a:lnTo>
                    <a:pt x="1335267" y="1324995"/>
                  </a:lnTo>
                  <a:lnTo>
                    <a:pt x="0" y="1324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7446" t="-28527" r="-27630" b="-27751"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2394240" y="7128604"/>
              <a:ext cx="4456560" cy="642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4200" dirty="0">
                  <a:solidFill>
                    <a:srgbClr val="FFBD59"/>
                  </a:solidFill>
                  <a:latin typeface="Mont Heavy"/>
                </a:rPr>
                <a:t>Evaluate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850995" y="5277360"/>
              <a:ext cx="1543050" cy="105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20"/>
                </a:lnSpc>
              </a:pPr>
              <a:r>
                <a:rPr lang="en-US" sz="5600">
                  <a:solidFill>
                    <a:srgbClr val="000000"/>
                  </a:solidFill>
                  <a:latin typeface="Mont Heavy"/>
                </a:rPr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AD5EE9-39F1-81C1-3812-20DAD2EB208C}"/>
              </a:ext>
            </a:extLst>
          </p:cNvPr>
          <p:cNvGrpSpPr/>
          <p:nvPr/>
        </p:nvGrpSpPr>
        <p:grpSpPr>
          <a:xfrm>
            <a:off x="5651471" y="6385654"/>
            <a:ext cx="1308111" cy="1129746"/>
            <a:chOff x="5651471" y="6385654"/>
            <a:chExt cx="1308111" cy="1129746"/>
          </a:xfrm>
        </p:grpSpPr>
        <p:sp>
          <p:nvSpPr>
            <p:cNvPr id="23" name="Freeform 23"/>
            <p:cNvSpPr/>
            <p:nvPr/>
          </p:nvSpPr>
          <p:spPr>
            <a:xfrm flipV="1">
              <a:off x="5651471" y="6385654"/>
              <a:ext cx="1004457" cy="1004457"/>
            </a:xfrm>
            <a:custGeom>
              <a:avLst/>
              <a:gdLst/>
              <a:ahLst/>
              <a:cxnLst/>
              <a:rect l="l" t="t" r="r" b="b"/>
              <a:pathLst>
                <a:path w="1004457" h="1004457">
                  <a:moveTo>
                    <a:pt x="0" y="1004457"/>
                  </a:moveTo>
                  <a:lnTo>
                    <a:pt x="1004457" y="1004457"/>
                  </a:lnTo>
                  <a:lnTo>
                    <a:pt x="1004457" y="0"/>
                  </a:lnTo>
                  <a:lnTo>
                    <a:pt x="0" y="0"/>
                  </a:lnTo>
                  <a:lnTo>
                    <a:pt x="0" y="1004457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rot="-8100000">
              <a:off x="6235619" y="6791438"/>
              <a:ext cx="725777" cy="722148"/>
            </a:xfrm>
            <a:custGeom>
              <a:avLst/>
              <a:gdLst/>
              <a:ahLst/>
              <a:cxnLst/>
              <a:rect l="l" t="t" r="r" b="b"/>
              <a:pathLst>
                <a:path w="725777" h="722148">
                  <a:moveTo>
                    <a:pt x="0" y="0"/>
                  </a:moveTo>
                  <a:lnTo>
                    <a:pt x="725777" y="0"/>
                  </a:lnTo>
                  <a:lnTo>
                    <a:pt x="725777" y="722148"/>
                  </a:lnTo>
                  <a:lnTo>
                    <a:pt x="0" y="722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09FB1D-88D9-A60F-8381-1AB5FD12E547}"/>
              </a:ext>
            </a:extLst>
          </p:cNvPr>
          <p:cNvGrpSpPr/>
          <p:nvPr/>
        </p:nvGrpSpPr>
        <p:grpSpPr>
          <a:xfrm>
            <a:off x="11243587" y="5345427"/>
            <a:ext cx="1337348" cy="1137661"/>
            <a:chOff x="11243587" y="5345427"/>
            <a:chExt cx="1337348" cy="1137661"/>
          </a:xfrm>
        </p:grpSpPr>
        <p:sp>
          <p:nvSpPr>
            <p:cNvPr id="25" name="Freeform 25"/>
            <p:cNvSpPr/>
            <p:nvPr/>
          </p:nvSpPr>
          <p:spPr>
            <a:xfrm rot="-10800000" flipH="1" flipV="1">
              <a:off x="11243587" y="5478631"/>
              <a:ext cx="1004457" cy="1004457"/>
            </a:xfrm>
            <a:custGeom>
              <a:avLst/>
              <a:gdLst/>
              <a:ahLst/>
              <a:cxnLst/>
              <a:rect l="l" t="t" r="r" b="b"/>
              <a:pathLst>
                <a:path w="1004457" h="1004457">
                  <a:moveTo>
                    <a:pt x="1004457" y="1004457"/>
                  </a:moveTo>
                  <a:lnTo>
                    <a:pt x="0" y="1004457"/>
                  </a:lnTo>
                  <a:lnTo>
                    <a:pt x="0" y="0"/>
                  </a:lnTo>
                  <a:lnTo>
                    <a:pt x="1004457" y="0"/>
                  </a:lnTo>
                  <a:lnTo>
                    <a:pt x="1004457" y="1004457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-8100000">
              <a:off x="11856972" y="5347242"/>
              <a:ext cx="725777" cy="722148"/>
            </a:xfrm>
            <a:custGeom>
              <a:avLst/>
              <a:gdLst/>
              <a:ahLst/>
              <a:cxnLst/>
              <a:rect l="l" t="t" r="r" b="b"/>
              <a:pathLst>
                <a:path w="725777" h="722148">
                  <a:moveTo>
                    <a:pt x="0" y="0"/>
                  </a:moveTo>
                  <a:lnTo>
                    <a:pt x="725777" y="0"/>
                  </a:lnTo>
                  <a:lnTo>
                    <a:pt x="725777" y="722148"/>
                  </a:lnTo>
                  <a:lnTo>
                    <a:pt x="0" y="722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" y="-266700"/>
            <a:ext cx="18672663" cy="13182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586"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CB06CF-8DCC-3D07-DBE5-D4DA18D4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45" y="3979729"/>
            <a:ext cx="5202371" cy="520237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454CC5AF-C083-F65E-DC2F-52B464920D00}"/>
              </a:ext>
            </a:extLst>
          </p:cNvPr>
          <p:cNvSpPr txBox="1"/>
          <p:nvPr/>
        </p:nvSpPr>
        <p:spPr>
          <a:xfrm>
            <a:off x="2510202" y="2781300"/>
            <a:ext cx="13267596" cy="1938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4400" dirty="0">
                <a:solidFill>
                  <a:srgbClr val="FF0000"/>
                </a:solidFill>
                <a:latin typeface="Mont Heavy"/>
              </a:rPr>
              <a:t>Thank</a:t>
            </a:r>
            <a:r>
              <a:rPr lang="en-US" sz="14400" dirty="0">
                <a:solidFill>
                  <a:srgbClr val="FFFFFF"/>
                </a:solidFill>
                <a:latin typeface="Mont Heavy"/>
              </a:rPr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201069161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0FA6E-151F-F3C9-DE45-65218B9F8306}"/>
              </a:ext>
            </a:extLst>
          </p:cNvPr>
          <p:cNvSpPr txBox="1"/>
          <p:nvPr/>
        </p:nvSpPr>
        <p:spPr>
          <a:xfrm>
            <a:off x="4723609" y="1257300"/>
            <a:ext cx="8763791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</a:pPr>
            <a:r>
              <a:rPr lang="en-US" sz="7200" dirty="0">
                <a:solidFill>
                  <a:srgbClr val="FF0000"/>
                </a:solidFill>
                <a:latin typeface="Mont Heavy"/>
              </a:rPr>
              <a:t>#1:</a:t>
            </a:r>
            <a:r>
              <a:rPr lang="en-US" sz="7200" dirty="0">
                <a:solidFill>
                  <a:srgbClr val="FFBD59"/>
                </a:solidFill>
                <a:latin typeface="Mont Heavy"/>
              </a:rPr>
              <a:t> Dataset</a:t>
            </a:r>
          </a:p>
        </p:txBody>
      </p:sp>
      <p:sp>
        <p:nvSpPr>
          <p:cNvPr id="4" name="Freeform 4"/>
          <p:cNvSpPr/>
          <p:nvPr/>
        </p:nvSpPr>
        <p:spPr>
          <a:xfrm>
            <a:off x="-337227" y="2855194"/>
            <a:ext cx="15038596" cy="6938060"/>
          </a:xfrm>
          <a:custGeom>
            <a:avLst/>
            <a:gdLst/>
            <a:ahLst/>
            <a:cxnLst/>
            <a:rect l="l" t="t" r="r" b="b"/>
            <a:pathLst>
              <a:path w="9942869" h="5714488">
                <a:moveTo>
                  <a:pt x="0" y="0"/>
                </a:moveTo>
                <a:lnTo>
                  <a:pt x="9942869" y="0"/>
                </a:lnTo>
                <a:lnTo>
                  <a:pt x="9942869" y="5714489"/>
                </a:lnTo>
                <a:lnTo>
                  <a:pt x="0" y="571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2842923" y="4904129"/>
            <a:ext cx="49640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842923" y="5970214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42923" y="7042427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AB0336-9067-0222-5352-DC4B2AE30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471" y="3252215"/>
            <a:ext cx="10448264" cy="5561523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5581028F-ED45-AE96-A998-064CBFFE5FF9}"/>
              </a:ext>
            </a:extLst>
          </p:cNvPr>
          <p:cNvSpPr txBox="1"/>
          <p:nvPr/>
        </p:nvSpPr>
        <p:spPr>
          <a:xfrm>
            <a:off x="13444667" y="4271316"/>
            <a:ext cx="5904635" cy="382797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/>
                </a:solidFill>
                <a:latin typeface="Garet"/>
              </a:rPr>
              <a:t>Brainstorm</a:t>
            </a:r>
          </a:p>
        </p:txBody>
      </p:sp>
    </p:spTree>
    <p:extLst>
      <p:ext uri="{BB962C8B-B14F-4D97-AF65-F5344CB8AC3E}">
        <p14:creationId xmlns:p14="http://schemas.microsoft.com/office/powerpoint/2010/main" val="4288204103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0FA6E-151F-F3C9-DE45-65218B9F8306}"/>
              </a:ext>
            </a:extLst>
          </p:cNvPr>
          <p:cNvSpPr txBox="1"/>
          <p:nvPr/>
        </p:nvSpPr>
        <p:spPr>
          <a:xfrm>
            <a:off x="4723609" y="1257300"/>
            <a:ext cx="8763791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</a:pPr>
            <a:r>
              <a:rPr lang="en-US" sz="7200" dirty="0">
                <a:solidFill>
                  <a:srgbClr val="FF0000"/>
                </a:solidFill>
                <a:latin typeface="Mont Heavy"/>
              </a:rPr>
              <a:t>#1:</a:t>
            </a:r>
            <a:r>
              <a:rPr lang="en-US" sz="7200" dirty="0">
                <a:solidFill>
                  <a:srgbClr val="FFBD59"/>
                </a:solidFill>
                <a:latin typeface="Mont Heavy"/>
              </a:rPr>
              <a:t> Dataset</a:t>
            </a:r>
          </a:p>
        </p:txBody>
      </p:sp>
      <p:sp>
        <p:nvSpPr>
          <p:cNvPr id="4" name="Freeform 4"/>
          <p:cNvSpPr/>
          <p:nvPr/>
        </p:nvSpPr>
        <p:spPr>
          <a:xfrm>
            <a:off x="-337227" y="2855194"/>
            <a:ext cx="15038596" cy="6938060"/>
          </a:xfrm>
          <a:custGeom>
            <a:avLst/>
            <a:gdLst/>
            <a:ahLst/>
            <a:cxnLst/>
            <a:rect l="l" t="t" r="r" b="b"/>
            <a:pathLst>
              <a:path w="9942869" h="5714488">
                <a:moveTo>
                  <a:pt x="0" y="0"/>
                </a:moveTo>
                <a:lnTo>
                  <a:pt x="9942869" y="0"/>
                </a:lnTo>
                <a:lnTo>
                  <a:pt x="9942869" y="5714489"/>
                </a:lnTo>
                <a:lnTo>
                  <a:pt x="0" y="571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44668" y="5343527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/>
                </a:solidFill>
                <a:latin typeface="Garet"/>
              </a:rPr>
              <a:t>Money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0000"/>
              </a:solidFill>
              <a:highlight>
                <a:srgbClr val="FFFF00"/>
              </a:highlight>
              <a:latin typeface="Garet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2842923" y="4904129"/>
            <a:ext cx="49640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842923" y="5970214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42923" y="7042427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AB0336-9067-0222-5352-DC4B2AE30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471" y="3252215"/>
            <a:ext cx="10448264" cy="5561523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5581028F-ED45-AE96-A998-064CBFFE5FF9}"/>
              </a:ext>
            </a:extLst>
          </p:cNvPr>
          <p:cNvSpPr txBox="1"/>
          <p:nvPr/>
        </p:nvSpPr>
        <p:spPr>
          <a:xfrm>
            <a:off x="13444667" y="4271316"/>
            <a:ext cx="5904635" cy="382797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Brainstorm</a:t>
            </a:r>
          </a:p>
        </p:txBody>
      </p:sp>
    </p:spTree>
    <p:extLst>
      <p:ext uri="{BB962C8B-B14F-4D97-AF65-F5344CB8AC3E}">
        <p14:creationId xmlns:p14="http://schemas.microsoft.com/office/powerpoint/2010/main" val="156703121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0FA6E-151F-F3C9-DE45-65218B9F8306}"/>
              </a:ext>
            </a:extLst>
          </p:cNvPr>
          <p:cNvSpPr txBox="1"/>
          <p:nvPr/>
        </p:nvSpPr>
        <p:spPr>
          <a:xfrm>
            <a:off x="4723609" y="1257300"/>
            <a:ext cx="8763791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</a:pPr>
            <a:r>
              <a:rPr lang="en-US" sz="7200" dirty="0">
                <a:solidFill>
                  <a:srgbClr val="FF0000"/>
                </a:solidFill>
                <a:latin typeface="Mont Heavy"/>
              </a:rPr>
              <a:t>#1:</a:t>
            </a:r>
            <a:r>
              <a:rPr lang="en-US" sz="7200" dirty="0">
                <a:solidFill>
                  <a:srgbClr val="FFBD59"/>
                </a:solidFill>
                <a:latin typeface="Mont Heavy"/>
              </a:rPr>
              <a:t> Dataset</a:t>
            </a:r>
          </a:p>
        </p:txBody>
      </p:sp>
      <p:sp>
        <p:nvSpPr>
          <p:cNvPr id="4" name="Freeform 4"/>
          <p:cNvSpPr/>
          <p:nvPr/>
        </p:nvSpPr>
        <p:spPr>
          <a:xfrm>
            <a:off x="-337227" y="2855194"/>
            <a:ext cx="15038596" cy="6938060"/>
          </a:xfrm>
          <a:custGeom>
            <a:avLst/>
            <a:gdLst/>
            <a:ahLst/>
            <a:cxnLst/>
            <a:rect l="l" t="t" r="r" b="b"/>
            <a:pathLst>
              <a:path w="9942869" h="5714488">
                <a:moveTo>
                  <a:pt x="0" y="0"/>
                </a:moveTo>
                <a:lnTo>
                  <a:pt x="9942869" y="0"/>
                </a:lnTo>
                <a:lnTo>
                  <a:pt x="9942869" y="5714489"/>
                </a:lnTo>
                <a:lnTo>
                  <a:pt x="0" y="571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44668" y="5343527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Money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0000"/>
              </a:solidFill>
              <a:highlight>
                <a:srgbClr val="FFFF00"/>
              </a:highlight>
              <a:latin typeface="Garet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2842923" y="4904129"/>
            <a:ext cx="49640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842923" y="5970214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42923" y="7042427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AB0336-9067-0222-5352-DC4B2AE30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471" y="3252215"/>
            <a:ext cx="10448264" cy="5561523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5581028F-ED45-AE96-A998-064CBFFE5FF9}"/>
              </a:ext>
            </a:extLst>
          </p:cNvPr>
          <p:cNvSpPr txBox="1"/>
          <p:nvPr/>
        </p:nvSpPr>
        <p:spPr>
          <a:xfrm>
            <a:off x="13444667" y="4271316"/>
            <a:ext cx="5904635" cy="382797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Brainstorm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B042DFA-0A76-B466-E73E-C7EDBF3B02FC}"/>
              </a:ext>
            </a:extLst>
          </p:cNvPr>
          <p:cNvSpPr txBox="1"/>
          <p:nvPr/>
        </p:nvSpPr>
        <p:spPr>
          <a:xfrm>
            <a:off x="13444667" y="6449951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 err="1">
                <a:solidFill>
                  <a:schemeClr val="bg1"/>
                </a:solidFill>
                <a:latin typeface="Garet"/>
              </a:rPr>
              <a:t>Youtube</a:t>
            </a:r>
            <a:endParaRPr lang="en-US" sz="3200" b="1" dirty="0">
              <a:solidFill>
                <a:schemeClr val="bg1"/>
              </a:solidFill>
              <a:latin typeface="Garet"/>
            </a:endParaRP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0000"/>
              </a:solidFill>
              <a:highlight>
                <a:srgbClr val="FFFF00"/>
              </a:highlight>
              <a:latin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322742462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50" r="-6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172200" y="2658106"/>
            <a:ext cx="13867858" cy="13867858"/>
          </a:xfrm>
          <a:custGeom>
            <a:avLst/>
            <a:gdLst/>
            <a:ahLst/>
            <a:cxnLst/>
            <a:rect l="l" t="t" r="r" b="b"/>
            <a:pathLst>
              <a:path w="13867858" h="13867858">
                <a:moveTo>
                  <a:pt x="0" y="0"/>
                </a:moveTo>
                <a:lnTo>
                  <a:pt x="13867858" y="0"/>
                </a:lnTo>
                <a:lnTo>
                  <a:pt x="13867858" y="13867857"/>
                </a:lnTo>
                <a:lnTo>
                  <a:pt x="0" y="13867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040731"/>
            <a:ext cx="5066791" cy="6205538"/>
            <a:chOff x="0" y="0"/>
            <a:chExt cx="829947" cy="1016475"/>
          </a:xfrm>
          <a:solidFill>
            <a:schemeClr val="bg1">
              <a:lumMod val="75000"/>
              <a:alpha val="3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10604" y="2040731"/>
            <a:ext cx="5066791" cy="6205538"/>
            <a:chOff x="0" y="0"/>
            <a:chExt cx="829947" cy="1016475"/>
          </a:xfrm>
          <a:solidFill>
            <a:schemeClr val="bg1">
              <a:lumMod val="75000"/>
              <a:alpha val="30000"/>
            </a:schemeClr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9" name="Freeform 9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192509" y="2040731"/>
            <a:ext cx="5066791" cy="6205538"/>
            <a:chOff x="0" y="0"/>
            <a:chExt cx="829947" cy="1016475"/>
          </a:xfrm>
          <a:solidFill>
            <a:schemeClr val="bg1">
              <a:lumMod val="75000"/>
              <a:alpha val="3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4" name="TextBox 14"/>
          <p:cNvSpPr txBox="1"/>
          <p:nvPr/>
        </p:nvSpPr>
        <p:spPr>
          <a:xfrm>
            <a:off x="1333815" y="3510416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u="none" dirty="0">
                <a:solidFill>
                  <a:srgbClr val="FFBD59"/>
                </a:solidFill>
                <a:latin typeface="Mont Heavy"/>
              </a:rPr>
              <a:t>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32586" y="5988103"/>
            <a:ext cx="3659018" cy="1413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 err="1">
                <a:solidFill>
                  <a:srgbClr val="FFFFFF"/>
                </a:solidFill>
                <a:latin typeface="Garet"/>
              </a:rPr>
              <a:t>Youtube</a:t>
            </a: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 Channels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Purpose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Target Variable</a:t>
            </a:r>
            <a:endParaRPr lang="en-US" sz="2100" b="1" u="none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89446" y="2563719"/>
            <a:ext cx="334151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FF0000"/>
                </a:solidFill>
                <a:latin typeface="Mont Heavy"/>
              </a:rPr>
              <a:t>Phase #1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25DD3ABD-9006-E01E-A2E7-D90AC7076B89}"/>
              </a:ext>
            </a:extLst>
          </p:cNvPr>
          <p:cNvSpPr txBox="1"/>
          <p:nvPr/>
        </p:nvSpPr>
        <p:spPr>
          <a:xfrm>
            <a:off x="6915719" y="3510416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u="none" dirty="0">
                <a:solidFill>
                  <a:srgbClr val="FFBD59"/>
                </a:solidFill>
                <a:latin typeface="Mont Heavy"/>
              </a:rPr>
              <a:t>Scrape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54EBD63C-1819-2992-3D6C-4EBDAB77344F}"/>
              </a:ext>
            </a:extLst>
          </p:cNvPr>
          <p:cNvSpPr txBox="1"/>
          <p:nvPr/>
        </p:nvSpPr>
        <p:spPr>
          <a:xfrm>
            <a:off x="7314490" y="5988103"/>
            <a:ext cx="3659018" cy="189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Scrapy Framework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Social Blade</a:t>
            </a:r>
            <a:endParaRPr lang="en-US" sz="2100" b="1" u="none" dirty="0">
              <a:solidFill>
                <a:srgbClr val="FFFFFF"/>
              </a:solidFill>
              <a:latin typeface="Garet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Top 100 channels in 24 countries</a:t>
            </a:r>
            <a:endParaRPr lang="en-US" sz="2100" b="1" u="none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9E2A975B-D2DE-28B2-B548-3EE24D76AC8F}"/>
              </a:ext>
            </a:extLst>
          </p:cNvPr>
          <p:cNvSpPr txBox="1"/>
          <p:nvPr/>
        </p:nvSpPr>
        <p:spPr>
          <a:xfrm>
            <a:off x="7471350" y="2563719"/>
            <a:ext cx="334151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FF0000"/>
                </a:solidFill>
                <a:latin typeface="Mont Heavy"/>
              </a:rPr>
              <a:t>Phase #2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D89E0D74-F185-862F-457D-78E2C3068631}"/>
              </a:ext>
            </a:extLst>
          </p:cNvPr>
          <p:cNvSpPr txBox="1"/>
          <p:nvPr/>
        </p:nvSpPr>
        <p:spPr>
          <a:xfrm>
            <a:off x="12497623" y="3499397"/>
            <a:ext cx="4456560" cy="64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</a:pPr>
            <a:r>
              <a:rPr lang="en-US" sz="4200" u="none" dirty="0">
                <a:solidFill>
                  <a:srgbClr val="FFBD59"/>
                </a:solidFill>
                <a:latin typeface="Mont Heavy"/>
              </a:rPr>
              <a:t>EDA</a:t>
            </a: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A010875E-845E-B3E5-651A-A0469F6153C0}"/>
              </a:ext>
            </a:extLst>
          </p:cNvPr>
          <p:cNvSpPr txBox="1"/>
          <p:nvPr/>
        </p:nvSpPr>
        <p:spPr>
          <a:xfrm>
            <a:off x="12896394" y="5977084"/>
            <a:ext cx="3659018" cy="1898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Preprocessing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Analyses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dirty="0">
                <a:solidFill>
                  <a:srgbClr val="FFFFFF"/>
                </a:solidFill>
                <a:latin typeface="Garet"/>
              </a:rPr>
              <a:t>Plots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100" b="1" u="none" dirty="0">
                <a:solidFill>
                  <a:srgbClr val="FFFFFF"/>
                </a:solidFill>
                <a:latin typeface="Garet"/>
              </a:rPr>
              <a:t>Relationships</a:t>
            </a:r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94833BC1-565C-58D0-7B27-E3C22A02C3BC}"/>
              </a:ext>
            </a:extLst>
          </p:cNvPr>
          <p:cNvSpPr txBox="1"/>
          <p:nvPr/>
        </p:nvSpPr>
        <p:spPr>
          <a:xfrm>
            <a:off x="13053254" y="2552700"/>
            <a:ext cx="3341516" cy="85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</a:pPr>
            <a:r>
              <a:rPr lang="en-US" sz="5600" dirty="0">
                <a:solidFill>
                  <a:srgbClr val="FF0000"/>
                </a:solidFill>
                <a:latin typeface="Mont Heavy"/>
              </a:rPr>
              <a:t>Phase #3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EEE352B-264A-7E37-1D47-8CCC140E3C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04" y="4381500"/>
            <a:ext cx="1371600" cy="1371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6F15664-2E69-948F-A4D5-11FA136F2F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08" y="4381500"/>
            <a:ext cx="13716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B4333E0-DE8D-7390-EB0E-77CD38933E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996" y="4381500"/>
            <a:ext cx="1371600" cy="1371600"/>
          </a:xfrm>
          <a:prstGeom prst="rect">
            <a:avLst/>
          </a:prstGeom>
        </p:spPr>
      </p:pic>
      <p:grpSp>
        <p:nvGrpSpPr>
          <p:cNvPr id="54" name="Group 10">
            <a:extLst>
              <a:ext uri="{FF2B5EF4-FFF2-40B4-BE49-F238E27FC236}">
                <a16:creationId xmlns:a16="http://schemas.microsoft.com/office/drawing/2014/main" id="{5B02E207-4B5E-F58D-26F0-7690B9953604}"/>
              </a:ext>
            </a:extLst>
          </p:cNvPr>
          <p:cNvGrpSpPr/>
          <p:nvPr/>
        </p:nvGrpSpPr>
        <p:grpSpPr>
          <a:xfrm>
            <a:off x="12192509" y="2040731"/>
            <a:ext cx="5066791" cy="6205538"/>
            <a:chOff x="0" y="0"/>
            <a:chExt cx="829947" cy="1016475"/>
          </a:xfrm>
          <a:solidFill>
            <a:schemeClr val="tx1">
              <a:alpha val="80000"/>
            </a:schemeClr>
          </a:solidFill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1A411B73-D643-0C69-2670-C35A631E0D1E}"/>
                </a:ext>
              </a:extLst>
            </p:cNvPr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0C73E24D-2984-8E35-E7B5-0AB6E1E652A4}"/>
              </a:ext>
            </a:extLst>
          </p:cNvPr>
          <p:cNvGrpSpPr/>
          <p:nvPr/>
        </p:nvGrpSpPr>
        <p:grpSpPr>
          <a:xfrm>
            <a:off x="1033272" y="2039112"/>
            <a:ext cx="5066791" cy="6205538"/>
            <a:chOff x="0" y="0"/>
            <a:chExt cx="829947" cy="1016475"/>
          </a:xfrm>
          <a:solidFill>
            <a:schemeClr val="tx1">
              <a:alpha val="80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DFE7C23-3230-29C2-DC0A-7FA07BFCAE3D}"/>
                </a:ext>
              </a:extLst>
            </p:cNvPr>
            <p:cNvSpPr/>
            <p:nvPr/>
          </p:nvSpPr>
          <p:spPr>
            <a:xfrm>
              <a:off x="0" y="0"/>
              <a:ext cx="829947" cy="1016475"/>
            </a:xfrm>
            <a:custGeom>
              <a:avLst/>
              <a:gdLst/>
              <a:ahLst/>
              <a:cxnLst/>
              <a:rect l="l" t="t" r="r" b="b"/>
              <a:pathLst>
                <a:path w="829947" h="1016475">
                  <a:moveTo>
                    <a:pt x="705487" y="1016475"/>
                  </a:moveTo>
                  <a:lnTo>
                    <a:pt x="124460" y="1016475"/>
                  </a:lnTo>
                  <a:cubicBezTo>
                    <a:pt x="55880" y="1016475"/>
                    <a:pt x="0" y="960595"/>
                    <a:pt x="0" y="892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5487" y="0"/>
                  </a:lnTo>
                  <a:cubicBezTo>
                    <a:pt x="774067" y="0"/>
                    <a:pt x="829947" y="55880"/>
                    <a:pt x="829947" y="124460"/>
                  </a:cubicBezTo>
                  <a:lnTo>
                    <a:pt x="829947" y="892015"/>
                  </a:lnTo>
                  <a:cubicBezTo>
                    <a:pt x="829947" y="960595"/>
                    <a:pt x="774067" y="1016475"/>
                    <a:pt x="705487" y="101647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1506093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0FA6E-151F-F3C9-DE45-65218B9F8306}"/>
              </a:ext>
            </a:extLst>
          </p:cNvPr>
          <p:cNvSpPr txBox="1"/>
          <p:nvPr/>
        </p:nvSpPr>
        <p:spPr>
          <a:xfrm>
            <a:off x="4723609" y="1257300"/>
            <a:ext cx="8763791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</a:pPr>
            <a:r>
              <a:rPr lang="en-US" sz="7200" dirty="0">
                <a:solidFill>
                  <a:srgbClr val="FF0000"/>
                </a:solidFill>
                <a:latin typeface="Mont Heavy"/>
              </a:rPr>
              <a:t>#2:</a:t>
            </a:r>
            <a:r>
              <a:rPr lang="en-US" sz="7200" dirty="0">
                <a:solidFill>
                  <a:srgbClr val="FFBD59"/>
                </a:solidFill>
                <a:latin typeface="Mont Heavy"/>
              </a:rPr>
              <a:t> Scrape</a:t>
            </a:r>
          </a:p>
        </p:txBody>
      </p:sp>
      <p:sp>
        <p:nvSpPr>
          <p:cNvPr id="4" name="Freeform 4"/>
          <p:cNvSpPr/>
          <p:nvPr/>
        </p:nvSpPr>
        <p:spPr>
          <a:xfrm>
            <a:off x="-337227" y="2855194"/>
            <a:ext cx="15038596" cy="6938060"/>
          </a:xfrm>
          <a:custGeom>
            <a:avLst/>
            <a:gdLst/>
            <a:ahLst/>
            <a:cxnLst/>
            <a:rect l="l" t="t" r="r" b="b"/>
            <a:pathLst>
              <a:path w="9942869" h="5714488">
                <a:moveTo>
                  <a:pt x="0" y="0"/>
                </a:moveTo>
                <a:lnTo>
                  <a:pt x="9942869" y="0"/>
                </a:lnTo>
                <a:lnTo>
                  <a:pt x="9942869" y="5714489"/>
                </a:lnTo>
                <a:lnTo>
                  <a:pt x="0" y="571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2842923" y="4557113"/>
            <a:ext cx="49640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842923" y="5623198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42923" y="6695411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842923" y="7761496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AB0336-9067-0222-5352-DC4B2AE30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5471" y="3217630"/>
            <a:ext cx="10448264" cy="5630693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5581028F-ED45-AE96-A998-064CBFFE5FF9}"/>
              </a:ext>
            </a:extLst>
          </p:cNvPr>
          <p:cNvSpPr txBox="1"/>
          <p:nvPr/>
        </p:nvSpPr>
        <p:spPr>
          <a:xfrm>
            <a:off x="13444667" y="3924300"/>
            <a:ext cx="5904635" cy="830939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rgbClr val="FFFFFF"/>
                </a:solidFill>
                <a:latin typeface="Garet"/>
              </a:rPr>
              <a:t>Social Blade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2424882741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0FA6E-151F-F3C9-DE45-65218B9F8306}"/>
              </a:ext>
            </a:extLst>
          </p:cNvPr>
          <p:cNvSpPr txBox="1"/>
          <p:nvPr/>
        </p:nvSpPr>
        <p:spPr>
          <a:xfrm>
            <a:off x="4723609" y="1257300"/>
            <a:ext cx="8763791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</a:pPr>
            <a:r>
              <a:rPr lang="en-US" sz="7200" dirty="0">
                <a:solidFill>
                  <a:srgbClr val="FF0000"/>
                </a:solidFill>
                <a:latin typeface="Mont Heavy"/>
              </a:rPr>
              <a:t>#2:</a:t>
            </a:r>
            <a:r>
              <a:rPr lang="en-US" sz="7200" dirty="0">
                <a:solidFill>
                  <a:srgbClr val="FFBD59"/>
                </a:solidFill>
                <a:latin typeface="Mont Heavy"/>
              </a:rPr>
              <a:t> Scrape</a:t>
            </a:r>
          </a:p>
        </p:txBody>
      </p:sp>
      <p:sp>
        <p:nvSpPr>
          <p:cNvPr id="4" name="Freeform 4"/>
          <p:cNvSpPr/>
          <p:nvPr/>
        </p:nvSpPr>
        <p:spPr>
          <a:xfrm>
            <a:off x="-337227" y="2855194"/>
            <a:ext cx="15038596" cy="6938060"/>
          </a:xfrm>
          <a:custGeom>
            <a:avLst/>
            <a:gdLst/>
            <a:ahLst/>
            <a:cxnLst/>
            <a:rect l="l" t="t" r="r" b="b"/>
            <a:pathLst>
              <a:path w="9942869" h="5714488">
                <a:moveTo>
                  <a:pt x="0" y="0"/>
                </a:moveTo>
                <a:lnTo>
                  <a:pt x="9942869" y="0"/>
                </a:lnTo>
                <a:lnTo>
                  <a:pt x="9942869" y="5714489"/>
                </a:lnTo>
                <a:lnTo>
                  <a:pt x="0" y="571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44668" y="4996511"/>
            <a:ext cx="5904635" cy="830939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rgbClr val="FFFFFF"/>
                </a:solidFill>
                <a:latin typeface="Garet"/>
              </a:rPr>
              <a:t>Top Channels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2842923" y="4557113"/>
            <a:ext cx="49640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842923" y="5623198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42923" y="6695411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842923" y="7761496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581028F-ED45-AE96-A998-064CBFFE5FF9}"/>
              </a:ext>
            </a:extLst>
          </p:cNvPr>
          <p:cNvSpPr txBox="1"/>
          <p:nvPr/>
        </p:nvSpPr>
        <p:spPr>
          <a:xfrm>
            <a:off x="13444667" y="3924300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Social Blade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CD6D0-2B4E-C412-D5B5-763D7CD4383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6816" y="3217630"/>
            <a:ext cx="10451592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9481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12111940" y="0"/>
            <a:ext cx="6176060" cy="4114800"/>
          </a:xfrm>
          <a:custGeom>
            <a:avLst/>
            <a:gdLst/>
            <a:ahLst/>
            <a:cxnLst/>
            <a:rect l="l" t="t" r="r" b="b"/>
            <a:pathLst>
              <a:path w="6176060" h="4114800">
                <a:moveTo>
                  <a:pt x="6176060" y="0"/>
                </a:moveTo>
                <a:lnTo>
                  <a:pt x="0" y="0"/>
                </a:lnTo>
                <a:lnTo>
                  <a:pt x="0" y="4114800"/>
                </a:lnTo>
                <a:lnTo>
                  <a:pt x="6176060" y="4114800"/>
                </a:lnTo>
                <a:lnTo>
                  <a:pt x="617606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9930FA6E-151F-F3C9-DE45-65218B9F8306}"/>
              </a:ext>
            </a:extLst>
          </p:cNvPr>
          <p:cNvSpPr txBox="1"/>
          <p:nvPr/>
        </p:nvSpPr>
        <p:spPr>
          <a:xfrm>
            <a:off x="4723609" y="1257300"/>
            <a:ext cx="8763791" cy="1104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</a:pPr>
            <a:r>
              <a:rPr lang="en-US" sz="7200" dirty="0">
                <a:solidFill>
                  <a:srgbClr val="FF0000"/>
                </a:solidFill>
                <a:latin typeface="Mont Heavy"/>
              </a:rPr>
              <a:t>#2:</a:t>
            </a:r>
            <a:r>
              <a:rPr lang="en-US" sz="7200" dirty="0">
                <a:solidFill>
                  <a:srgbClr val="FFBD59"/>
                </a:solidFill>
                <a:latin typeface="Mont Heavy"/>
              </a:rPr>
              <a:t> Scrape</a:t>
            </a:r>
          </a:p>
        </p:txBody>
      </p:sp>
      <p:sp>
        <p:nvSpPr>
          <p:cNvPr id="4" name="Freeform 4"/>
          <p:cNvSpPr/>
          <p:nvPr/>
        </p:nvSpPr>
        <p:spPr>
          <a:xfrm>
            <a:off x="-337227" y="2855194"/>
            <a:ext cx="15038596" cy="6938060"/>
          </a:xfrm>
          <a:custGeom>
            <a:avLst/>
            <a:gdLst/>
            <a:ahLst/>
            <a:cxnLst/>
            <a:rect l="l" t="t" r="r" b="b"/>
            <a:pathLst>
              <a:path w="9942869" h="5714488">
                <a:moveTo>
                  <a:pt x="0" y="0"/>
                </a:moveTo>
                <a:lnTo>
                  <a:pt x="9942869" y="0"/>
                </a:lnTo>
                <a:lnTo>
                  <a:pt x="9942869" y="5714489"/>
                </a:lnTo>
                <a:lnTo>
                  <a:pt x="0" y="5714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44668" y="4996511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Top Channels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2842923" y="4557113"/>
            <a:ext cx="496404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2842923" y="5623198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842923" y="6695411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2842923" y="7761496"/>
            <a:ext cx="4964047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581028F-ED45-AE96-A998-064CBFFE5FF9}"/>
              </a:ext>
            </a:extLst>
          </p:cNvPr>
          <p:cNvSpPr txBox="1"/>
          <p:nvPr/>
        </p:nvSpPr>
        <p:spPr>
          <a:xfrm>
            <a:off x="13444667" y="3924300"/>
            <a:ext cx="5904635" cy="686726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Garet"/>
              </a:rPr>
              <a:t>Social Blade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CD6D0-2B4E-C412-D5B5-763D7CD4383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6816" y="3217630"/>
            <a:ext cx="10451592" cy="5632704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BDCB594C-3EE2-56F7-66CF-48937BDAFF52}"/>
              </a:ext>
            </a:extLst>
          </p:cNvPr>
          <p:cNvSpPr txBox="1"/>
          <p:nvPr/>
        </p:nvSpPr>
        <p:spPr>
          <a:xfrm>
            <a:off x="13444667" y="6102935"/>
            <a:ext cx="5904635" cy="830939"/>
          </a:xfrm>
          <a:prstGeom prst="rect">
            <a:avLst/>
          </a:prstGeom>
          <a:noFill/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3200" b="1" dirty="0">
                <a:solidFill>
                  <a:srgbClr val="FFFFFF"/>
                </a:solidFill>
                <a:latin typeface="Garet"/>
              </a:rPr>
              <a:t>Channel Info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FFFFFF"/>
              </a:solidFill>
              <a:latin typeface="Garet"/>
            </a:endParaRPr>
          </a:p>
        </p:txBody>
      </p:sp>
    </p:spTree>
    <p:extLst>
      <p:ext uri="{BB962C8B-B14F-4D97-AF65-F5344CB8AC3E}">
        <p14:creationId xmlns:p14="http://schemas.microsoft.com/office/powerpoint/2010/main" val="375158509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637</Words>
  <Application>Microsoft Office PowerPoint</Application>
  <PresentationFormat>Custom</PresentationFormat>
  <Paragraphs>198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Garet</vt:lpstr>
      <vt:lpstr>Aptos</vt:lpstr>
      <vt:lpstr>Mont Heavy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Modern Corporate App Development Startup Pitch Deck Presentation</dc:title>
  <cp:lastModifiedBy>Amirreza Akbari</cp:lastModifiedBy>
  <cp:revision>11</cp:revision>
  <dcterms:created xsi:type="dcterms:W3CDTF">2006-08-16T00:00:00Z</dcterms:created>
  <dcterms:modified xsi:type="dcterms:W3CDTF">2024-06-11T12:33:02Z</dcterms:modified>
  <dc:identifier>DAGHt-W-Xbo</dc:identifier>
</cp:coreProperties>
</file>